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3"/>
  </p:notesMasterIdLst>
  <p:handoutMasterIdLst>
    <p:handoutMasterId r:id="rId14"/>
  </p:handoutMasterIdLst>
  <p:sldIdLst>
    <p:sldId id="256" r:id="rId2"/>
    <p:sldId id="259" r:id="rId3"/>
    <p:sldId id="305" r:id="rId4"/>
    <p:sldId id="303" r:id="rId5"/>
    <p:sldId id="306" r:id="rId6"/>
    <p:sldId id="263" r:id="rId7"/>
    <p:sldId id="304" r:id="rId8"/>
    <p:sldId id="265" r:id="rId9"/>
    <p:sldId id="266" r:id="rId10"/>
    <p:sldId id="257" r:id="rId11"/>
    <p:sldId id="285" r:id="rId12"/>
  </p:sldIdLst>
  <p:sldSz cx="9144000" cy="5143500" type="screen16x9"/>
  <p:notesSz cx="6858000" cy="9144000"/>
  <p:embeddedFontLst>
    <p:embeddedFont>
      <p:font typeface="Arvo" panose="02000000000000000000" pitchFamily="2" charset="77"/>
      <p:regular r:id="rId15"/>
      <p:bold r:id="rId16"/>
      <p:italic r:id="rId17"/>
      <p:boldItalic r:id="rId18"/>
    </p:embeddedFont>
    <p:embeddedFont>
      <p:font typeface="Baruta Black" panose="020F0902020206020304" pitchFamily="34" charset="77"/>
      <p:bold r:id="rId19"/>
    </p:embeddedFont>
    <p:embeddedFont>
      <p:font typeface="Bodoni" pitchFamily="2" charset="0"/>
      <p:regular r:id="rId20"/>
      <p:bold r:id="rId21"/>
      <p:italic r:id="rId22"/>
      <p:boldItalic r:id="rId23"/>
    </p:embeddedFont>
    <p:embeddedFont>
      <p:font typeface="Ubuntu" panose="020B0504030602030204" pitchFamily="34" charset="0"/>
      <p:regular r:id="rId24"/>
      <p:bold r:id="rId25"/>
      <p:italic r:id="rId26"/>
      <p:boldItalic r:id="rId27"/>
    </p:embeddedFont>
    <p:embeddedFont>
      <p:font typeface="Ubuntu Light" panose="020B030403060203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orient="horz" pos="3053">
          <p15:clr>
            <a:srgbClr val="A4A3A4"/>
          </p15:clr>
        </p15:guide>
        <p15:guide id="3" orient="horz" pos="287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C8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32BD71-CB34-451C-8C03-3342587EC693}">
  <a:tblStyle styleId="{1332BD71-CB34-451C-8C03-3342587EC69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376"/>
    <p:restoredTop sz="88752"/>
  </p:normalViewPr>
  <p:slideViewPr>
    <p:cSldViewPr snapToGrid="0">
      <p:cViewPr varScale="1">
        <p:scale>
          <a:sx n="132" d="100"/>
          <a:sy n="132" d="100"/>
        </p:scale>
        <p:origin x="-424" y="168"/>
      </p:cViewPr>
      <p:guideLst>
        <p:guide orient="horz"/>
        <p:guide orient="horz" pos="3053"/>
        <p:guide orient="horz" pos="2871"/>
        <p:guide pos="2880"/>
      </p:guideLst>
    </p:cSldViewPr>
  </p:slideViewPr>
  <p:notesTextViewPr>
    <p:cViewPr>
      <p:scale>
        <a:sx n="1" d="1"/>
        <a:sy n="1" d="1"/>
      </p:scale>
      <p:origin x="0" y="0"/>
    </p:cViewPr>
  </p:notesTextViewPr>
  <p:notesViewPr>
    <p:cSldViewPr snapToGrid="0">
      <p:cViewPr varScale="1">
        <p:scale>
          <a:sx n="85" d="100"/>
          <a:sy n="85" d="100"/>
        </p:scale>
        <p:origin x="2720" y="1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B96F6BF-4F50-0C41-8526-9A6B3E9548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940FB10-6CD6-8545-8329-BB4D30BF91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57D5AB-6066-9348-803A-28574B4BAAA4}" type="datetimeFigureOut">
              <a:rPr lang="en-US" smtClean="0"/>
              <a:t>5/7/19</a:t>
            </a:fld>
            <a:endParaRPr lang="en-US"/>
          </a:p>
        </p:txBody>
      </p:sp>
      <p:sp>
        <p:nvSpPr>
          <p:cNvPr id="4" name="Footer Placeholder 3">
            <a:extLst>
              <a:ext uri="{FF2B5EF4-FFF2-40B4-BE49-F238E27FC236}">
                <a16:creationId xmlns:a16="http://schemas.microsoft.com/office/drawing/2014/main" id="{16D569B7-3F48-5E48-A51E-801222695B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A4329D0-D03C-CD49-9AFC-85A14832EA1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29F537-5CE0-7041-9529-802D8686A2AE}" type="slidenum">
              <a:rPr lang="en-US" smtClean="0"/>
              <a:t>‹#›</a:t>
            </a:fld>
            <a:endParaRPr lang="en-US"/>
          </a:p>
        </p:txBody>
      </p:sp>
    </p:spTree>
    <p:extLst>
      <p:ext uri="{BB962C8B-B14F-4D97-AF65-F5344CB8AC3E}">
        <p14:creationId xmlns:p14="http://schemas.microsoft.com/office/powerpoint/2010/main" val="253674530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svg>
</file>

<file path=ppt/media/image4.png>
</file>

<file path=ppt/media/image5.sv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442eb6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442eb6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42eb61d9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42eb61d9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442eb61d9d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442eb61d9d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442eb61d9d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442eb61d9d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442eb61d9d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442eb61d9d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95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442eb61d9d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442eb61d9d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69551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42eb61d9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42eb61d9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97327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42eb61d9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42eb61d9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42eb61d9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42eb61d9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In summary, Shapley values calculate the importance of a feature by comparing what a model predicts with and without the feature. However, since the order in which a model sees features can affect its predictions, this is done in every possible order, so that the features are fairly compared.</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To get an overview of which features are most important for a model we can plot the SHAP values of every feature for every sample. The plot below sorts features by the sum of SHAP value magnitudes over all samples, and uses SHAP values to show the distribution of the impacts each feature has on the model output. The color represents the feature value (red high, blue low). This reveals for example that a high LSTAT (% lower status of the population) lowers the predicted home price.</a:t>
            </a:r>
            <a:endParaRPr dirty="0"/>
          </a:p>
        </p:txBody>
      </p:sp>
    </p:spTree>
    <p:extLst>
      <p:ext uri="{BB962C8B-B14F-4D97-AF65-F5344CB8AC3E}">
        <p14:creationId xmlns:p14="http://schemas.microsoft.com/office/powerpoint/2010/main" val="513092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442eb61d9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442eb61d9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42eb61d9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42eb61d9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rgbClr val="FFFFFF"/>
        </a:solidFill>
        <a:effectLst/>
      </p:bgPr>
    </p:bg>
    <p:spTree>
      <p:nvGrpSpPr>
        <p:cNvPr id="1"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1" name="Google Shape;11;p2"/>
          <p:cNvSpPr txBox="1">
            <a:spLocks noGrp="1"/>
          </p:cNvSpPr>
          <p:nvPr>
            <p:ph type="ctrTitle"/>
          </p:nvPr>
        </p:nvSpPr>
        <p:spPr>
          <a:xfrm>
            <a:off x="1610650" y="1856275"/>
            <a:ext cx="6157800" cy="875700"/>
          </a:xfrm>
          <a:prstGeom prst="rect">
            <a:avLst/>
          </a:prstGeom>
          <a:ln w="38100" cap="flat" cmpd="sng">
            <a:solidFill>
              <a:srgbClr val="535353"/>
            </a:solidFill>
            <a:prstDash val="solid"/>
            <a:round/>
            <a:headEnd type="none" w="sm" len="sm"/>
            <a:tailEnd type="none" w="sm" len="sm"/>
          </a:ln>
        </p:spPr>
        <p:txBody>
          <a:bodyPr spcFirstLastPara="1" wrap="square" lIns="91425" tIns="91425" rIns="91425" bIns="91425" anchor="ctr" anchorCtr="0"/>
          <a:lstStyle>
            <a:lvl1pPr lvl="0" rtl="0">
              <a:spcBef>
                <a:spcPts val="0"/>
              </a:spcBef>
              <a:spcAft>
                <a:spcPts val="0"/>
              </a:spcAft>
              <a:buSzPts val="3600"/>
              <a:buNone/>
              <a:defRPr sz="3600" b="1"/>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quare with title and text">
  <p:cSld name="CUSTOM_1">
    <p:bg>
      <p:bgPr>
        <a:solidFill>
          <a:srgbClr val="FFFFFF"/>
        </a:solidFill>
        <a:effectLst/>
      </p:bgPr>
    </p:bg>
    <p:spTree>
      <p:nvGrpSpPr>
        <p:cNvPr id="1" name="Shape 139"/>
        <p:cNvGrpSpPr/>
        <p:nvPr/>
      </p:nvGrpSpPr>
      <p:grpSpPr>
        <a:xfrm>
          <a:off x="0" y="0"/>
          <a:ext cx="0" cy="0"/>
          <a:chOff x="0" y="0"/>
          <a:chExt cx="0" cy="0"/>
        </a:xfrm>
      </p:grpSpPr>
      <p:sp>
        <p:nvSpPr>
          <p:cNvPr id="141" name="Google Shape;141;p20"/>
          <p:cNvSpPr/>
          <p:nvPr userDrawn="1"/>
        </p:nvSpPr>
        <p:spPr>
          <a:xfrm>
            <a:off x="130725" y="106000"/>
            <a:ext cx="4850850" cy="4942250"/>
          </a:xfrm>
          <a:prstGeom prst="rect">
            <a:avLst/>
          </a:prstGeom>
          <a:noFill/>
          <a:ln w="38100" cap="flat" cmpd="sng">
            <a:solidFill>
              <a:srgbClr val="1AC8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txBox="1">
            <a:spLocks noGrp="1"/>
          </p:cNvSpPr>
          <p:nvPr>
            <p:ph type="title"/>
          </p:nvPr>
        </p:nvSpPr>
        <p:spPr>
          <a:xfrm>
            <a:off x="737850" y="256360"/>
            <a:ext cx="3571500" cy="578100"/>
          </a:xfrm>
          <a:prstGeom prst="rect">
            <a:avLst/>
          </a:prstGeom>
        </p:spPr>
        <p:txBody>
          <a:bodyPr spcFirstLastPara="1" wrap="square" lIns="91425" tIns="91425" rIns="91425" bIns="91425" anchor="b" anchorCtr="0"/>
          <a:lstStyle>
            <a:lvl1pPr lvl="0" algn="ctr" rtl="0">
              <a:lnSpc>
                <a:spcPct val="115000"/>
              </a:lnSpc>
              <a:spcBef>
                <a:spcPts val="0"/>
              </a:spcBef>
              <a:spcAft>
                <a:spcPts val="0"/>
              </a:spcAft>
              <a:buSzPts val="2400"/>
              <a:buNone/>
              <a:defRPr b="1"/>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dirty="0"/>
          </a:p>
        </p:txBody>
      </p:sp>
      <p:sp>
        <p:nvSpPr>
          <p:cNvPr id="143" name="Google Shape;143;p20"/>
          <p:cNvSpPr txBox="1">
            <a:spLocks noGrp="1"/>
          </p:cNvSpPr>
          <p:nvPr>
            <p:ph type="subTitle" idx="1"/>
          </p:nvPr>
        </p:nvSpPr>
        <p:spPr>
          <a:xfrm>
            <a:off x="737850" y="2261500"/>
            <a:ext cx="3606600" cy="1941900"/>
          </a:xfrm>
          <a:prstGeom prst="rect">
            <a:avLst/>
          </a:prstGeom>
        </p:spPr>
        <p:txBody>
          <a:bodyPr spcFirstLastPara="1" wrap="square" lIns="91425" tIns="91425" rIns="91425" bIns="91425" anchor="t" anchorCtr="0"/>
          <a:lstStyle>
            <a:lvl1pPr lvl="0" algn="ctr" rtl="0">
              <a:spcBef>
                <a:spcPts val="0"/>
              </a:spcBef>
              <a:spcAft>
                <a:spcPts val="0"/>
              </a:spcAft>
              <a:buNone/>
              <a:defRPr sz="1400"/>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yan with title and text">
  <p:cSld name="CUSTOM_7">
    <p:spTree>
      <p:nvGrpSpPr>
        <p:cNvPr id="1" name="Shape 165"/>
        <p:cNvGrpSpPr/>
        <p:nvPr/>
      </p:nvGrpSpPr>
      <p:grpSpPr>
        <a:xfrm>
          <a:off x="0" y="0"/>
          <a:ext cx="0" cy="0"/>
          <a:chOff x="0" y="0"/>
          <a:chExt cx="0" cy="0"/>
        </a:xfrm>
      </p:grpSpPr>
      <p:sp>
        <p:nvSpPr>
          <p:cNvPr id="166" name="Google Shape;166;p25"/>
          <p:cNvSpPr/>
          <p:nvPr/>
        </p:nvSpPr>
        <p:spPr>
          <a:xfrm>
            <a:off x="-73650" y="-11150"/>
            <a:ext cx="9228900" cy="52188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1430400" y="653850"/>
            <a:ext cx="6283200" cy="3835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1430400" y="1371450"/>
            <a:ext cx="1147200" cy="399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txBox="1">
            <a:spLocks noGrp="1"/>
          </p:cNvSpPr>
          <p:nvPr>
            <p:ph type="title"/>
          </p:nvPr>
        </p:nvSpPr>
        <p:spPr>
          <a:xfrm>
            <a:off x="2675900" y="1220035"/>
            <a:ext cx="3926100" cy="482400"/>
          </a:xfrm>
          <a:prstGeom prst="rect">
            <a:avLst/>
          </a:prstGeom>
        </p:spPr>
        <p:txBody>
          <a:bodyPr spcFirstLastPara="1" wrap="square" lIns="91425" tIns="91425" rIns="91425" bIns="91425" anchor="t" anchorCtr="0"/>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0" name="Google Shape;170;p25"/>
          <p:cNvSpPr txBox="1">
            <a:spLocks noGrp="1"/>
          </p:cNvSpPr>
          <p:nvPr>
            <p:ph type="subTitle" idx="1"/>
          </p:nvPr>
        </p:nvSpPr>
        <p:spPr>
          <a:xfrm>
            <a:off x="2675901" y="2547750"/>
            <a:ext cx="3136200" cy="1941900"/>
          </a:xfrm>
          <a:prstGeom prst="rect">
            <a:avLst/>
          </a:prstGeom>
        </p:spPr>
        <p:txBody>
          <a:bodyPr spcFirstLastPara="1" wrap="square" lIns="91425" tIns="91425" rIns="91425" bIns="91425" anchor="t" anchorCtr="0"/>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Content" type="secHead">
  <p:cSld name="SECTION_HEADER">
    <p:bg>
      <p:bgPr>
        <a:solidFill>
          <a:srgbClr val="FFFFF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698275" y="189950"/>
            <a:ext cx="5311200" cy="1114500"/>
          </a:xfrm>
          <a:prstGeom prst="rect">
            <a:avLst/>
          </a:prstGeom>
        </p:spPr>
        <p:txBody>
          <a:bodyPr spcFirstLastPara="1" wrap="square" lIns="91425" tIns="91425" rIns="91425" bIns="91425" anchor="b" anchorCtr="0"/>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14" name="Google Shape;14;p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6" name="Google Shape;16;p3"/>
          <p:cNvSpPr/>
          <p:nvPr/>
        </p:nvSpPr>
        <p:spPr>
          <a:xfrm>
            <a:off x="4572000" y="429350"/>
            <a:ext cx="3491424" cy="635700"/>
          </a:xfrm>
          <a:prstGeom prst="rect">
            <a:avLst/>
          </a:prstGeom>
          <a:noFill/>
          <a:ln w="3810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7" name="Google Shape;17;p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18" name="Google Shape;18;p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9" name="Google Shape;19;p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0" name="Google Shape;20;p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21" name="Google Shape;21;p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2" name="Google Shape;22;p3"/>
          <p:cNvSpPr/>
          <p:nvPr/>
        </p:nvSpPr>
        <p:spPr>
          <a:xfrm>
            <a:off x="0" y="0"/>
            <a:ext cx="2855700" cy="51435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582225" y="1426175"/>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582225" y="2553400"/>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582225" y="3680625"/>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title" idx="7" hasCustomPrompt="1"/>
          </p:nvPr>
        </p:nvSpPr>
        <p:spPr>
          <a:xfrm>
            <a:off x="3372225" y="1518275"/>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7" name="Google Shape;27;p3"/>
          <p:cNvSpPr txBox="1">
            <a:spLocks noGrp="1"/>
          </p:cNvSpPr>
          <p:nvPr>
            <p:ph type="title" idx="8" hasCustomPrompt="1"/>
          </p:nvPr>
        </p:nvSpPr>
        <p:spPr>
          <a:xfrm>
            <a:off x="3372225" y="2645500"/>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8" name="Google Shape;28;p3"/>
          <p:cNvSpPr txBox="1">
            <a:spLocks noGrp="1"/>
          </p:cNvSpPr>
          <p:nvPr>
            <p:ph type="title" idx="9" hasCustomPrompt="1"/>
          </p:nvPr>
        </p:nvSpPr>
        <p:spPr>
          <a:xfrm>
            <a:off x="3372225" y="3772725"/>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ubtitle">
  <p:cSld name="SECTION_HEADER_2">
    <p:bg>
      <p:bgPr>
        <a:solidFill>
          <a:srgbClr val="FFFFFF"/>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31" name="Google Shape;31;p4"/>
          <p:cNvSpPr txBox="1">
            <a:spLocks noGrp="1"/>
          </p:cNvSpPr>
          <p:nvPr>
            <p:ph type="subTitle" idx="1"/>
          </p:nvPr>
        </p:nvSpPr>
        <p:spPr>
          <a:xfrm>
            <a:off x="954225" y="1709475"/>
            <a:ext cx="3367200" cy="24777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33" name="Google Shape;33;p4"/>
          <p:cNvSpPr/>
          <p:nvPr/>
        </p:nvSpPr>
        <p:spPr>
          <a:xfrm>
            <a:off x="5177125" y="212900"/>
            <a:ext cx="3742800" cy="4684200"/>
          </a:xfrm>
          <a:prstGeom prst="rect">
            <a:avLst/>
          </a:prstGeom>
          <a:noFill/>
          <a:ln w="28575" cap="flat" cmpd="sng">
            <a:solidFill>
              <a:srgbClr val="1AC8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4571997" y="3832425"/>
            <a:ext cx="762000" cy="1168500"/>
          </a:xfrm>
          <a:prstGeom prst="rect">
            <a:avLst/>
          </a:prstGeom>
          <a:noFill/>
          <a:ln w="28575" cap="flat" cmpd="sng">
            <a:solidFill>
              <a:srgbClr val="81EC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4"/>
          <p:cNvCxnSpPr/>
          <p:nvPr/>
        </p:nvCxnSpPr>
        <p:spPr>
          <a:xfrm>
            <a:off x="1068750" y="1340150"/>
            <a:ext cx="676200" cy="0"/>
          </a:xfrm>
          <a:prstGeom prst="straightConnector1">
            <a:avLst/>
          </a:prstGeom>
          <a:noFill/>
          <a:ln w="76200" cap="flat" cmpd="sng">
            <a:solidFill>
              <a:srgbClr val="1AC865"/>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design 1">
  <p:cSld name="TITLE_AND_BODY_2">
    <p:bg>
      <p:bgPr>
        <a:solidFill>
          <a:srgbClr val="FFFFFF"/>
        </a:solidFill>
        <a:effectLst/>
      </p:bgPr>
    </p:bg>
    <p:spTree>
      <p:nvGrpSpPr>
        <p:cNvPr id="1" name="Shape 56"/>
        <p:cNvGrpSpPr/>
        <p:nvPr/>
      </p:nvGrpSpPr>
      <p:grpSpPr>
        <a:xfrm>
          <a:off x="0" y="0"/>
          <a:ext cx="0" cy="0"/>
          <a:chOff x="0" y="0"/>
          <a:chExt cx="0" cy="0"/>
        </a:xfrm>
      </p:grpSpPr>
      <p:sp>
        <p:nvSpPr>
          <p:cNvPr id="57" name="Google Shape;57;p9"/>
          <p:cNvSpPr/>
          <p:nvPr/>
        </p:nvSpPr>
        <p:spPr>
          <a:xfrm>
            <a:off x="406950" y="352200"/>
            <a:ext cx="8330100" cy="4311000"/>
          </a:xfrm>
          <a:prstGeom prst="rect">
            <a:avLst/>
          </a:prstGeom>
          <a:noFill/>
          <a:ln w="38100" cap="flat" cmpd="sng">
            <a:solidFill>
              <a:srgbClr val="1AC8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2 columns slide" type="twoColTx">
  <p:cSld name="TITLE_AND_TWO_COLUMNS">
    <p:bg>
      <p:bgPr>
        <a:solidFill>
          <a:srgbClr val="FFFFFF"/>
        </a:solidFill>
        <a:effectLst/>
      </p:bgPr>
    </p:bg>
    <p:spTree>
      <p:nvGrpSpPr>
        <p:cNvPr id="1" name="Shape 67"/>
        <p:cNvGrpSpPr/>
        <p:nvPr/>
      </p:nvGrpSpPr>
      <p:grpSpPr>
        <a:xfrm>
          <a:off x="0" y="0"/>
          <a:ext cx="0" cy="0"/>
          <a:chOff x="0" y="0"/>
          <a:chExt cx="0" cy="0"/>
        </a:xfrm>
      </p:grpSpPr>
      <p:sp>
        <p:nvSpPr>
          <p:cNvPr id="68" name="Google Shape;68;p11"/>
          <p:cNvSpPr/>
          <p:nvPr/>
        </p:nvSpPr>
        <p:spPr>
          <a:xfrm>
            <a:off x="406950" y="352200"/>
            <a:ext cx="8330100" cy="4311000"/>
          </a:xfrm>
          <a:prstGeom prst="rect">
            <a:avLst/>
          </a:prstGeom>
          <a:noFill/>
          <a:ln w="38100" cap="flat" cmpd="sng">
            <a:solidFill>
              <a:srgbClr val="1AC8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txBox="1">
            <a:spLocks noGrp="1"/>
          </p:cNvSpPr>
          <p:nvPr>
            <p:ph type="ctrTitle"/>
          </p:nvPr>
        </p:nvSpPr>
        <p:spPr>
          <a:xfrm>
            <a:off x="1113228" y="1571550"/>
            <a:ext cx="3169500" cy="644700"/>
          </a:xfrm>
          <a:prstGeom prst="rect">
            <a:avLst/>
          </a:prstGeom>
        </p:spPr>
        <p:txBody>
          <a:bodyPr spcFirstLastPara="1" wrap="square" lIns="91425" tIns="91425" rIns="91425" bIns="91425" anchor="b" anchorCtr="0"/>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a:endParaRPr/>
          </a:p>
        </p:txBody>
      </p:sp>
      <p:sp>
        <p:nvSpPr>
          <p:cNvPr id="72" name="Google Shape;72;p11"/>
          <p:cNvSpPr txBox="1">
            <a:spLocks noGrp="1"/>
          </p:cNvSpPr>
          <p:nvPr>
            <p:ph type="subTitle" idx="1"/>
          </p:nvPr>
        </p:nvSpPr>
        <p:spPr>
          <a:xfrm>
            <a:off x="1113229" y="2177000"/>
            <a:ext cx="3101400" cy="11124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3" name="Google Shape;73;p11"/>
          <p:cNvSpPr txBox="1">
            <a:spLocks noGrp="1"/>
          </p:cNvSpPr>
          <p:nvPr>
            <p:ph type="ctrTitle" idx="2"/>
          </p:nvPr>
        </p:nvSpPr>
        <p:spPr>
          <a:xfrm>
            <a:off x="4818378" y="1571550"/>
            <a:ext cx="3169500" cy="644700"/>
          </a:xfrm>
          <a:prstGeom prst="rect">
            <a:avLst/>
          </a:prstGeom>
        </p:spPr>
        <p:txBody>
          <a:bodyPr spcFirstLastPara="1" wrap="square" lIns="91425" tIns="91425" rIns="91425" bIns="91425" anchor="b" anchorCtr="0"/>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a:endParaRPr/>
          </a:p>
        </p:txBody>
      </p:sp>
      <p:sp>
        <p:nvSpPr>
          <p:cNvPr id="74" name="Google Shape;74;p11"/>
          <p:cNvSpPr txBox="1">
            <a:spLocks noGrp="1"/>
          </p:cNvSpPr>
          <p:nvPr>
            <p:ph type="subTitle" idx="3"/>
          </p:nvPr>
        </p:nvSpPr>
        <p:spPr>
          <a:xfrm>
            <a:off x="4818379" y="2177000"/>
            <a:ext cx="3101400" cy="11124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5" name="Google Shape;75;p11"/>
          <p:cNvSpPr txBox="1">
            <a:spLocks noGrp="1"/>
          </p:cNvSpPr>
          <p:nvPr>
            <p:ph type="title" idx="4"/>
          </p:nvPr>
        </p:nvSpPr>
        <p:spPr>
          <a:xfrm>
            <a:off x="-11850" y="927075"/>
            <a:ext cx="9144000" cy="482400"/>
          </a:xfrm>
          <a:prstGeom prst="rect">
            <a:avLst/>
          </a:prstGeom>
        </p:spPr>
        <p:txBody>
          <a:bodyPr spcFirstLastPara="1" wrap="square" lIns="91425" tIns="91425" rIns="91425" bIns="91425" anchor="t" anchorCtr="0"/>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3 columns slide">
  <p:cSld name="TITLE_AND_TWO_COLUMNS_1">
    <p:bg>
      <p:bgPr>
        <a:solidFill>
          <a:srgbClr val="FFFFFF"/>
        </a:solidFill>
        <a:effectLst/>
      </p:bgPr>
    </p:bg>
    <p:spTree>
      <p:nvGrpSpPr>
        <p:cNvPr id="1" name="Shape 85"/>
        <p:cNvGrpSpPr/>
        <p:nvPr/>
      </p:nvGrpSpPr>
      <p:grpSpPr>
        <a:xfrm>
          <a:off x="0" y="0"/>
          <a:ext cx="0" cy="0"/>
          <a:chOff x="0" y="0"/>
          <a:chExt cx="0" cy="0"/>
        </a:xfrm>
      </p:grpSpPr>
      <p:sp>
        <p:nvSpPr>
          <p:cNvPr id="86" name="Google Shape;86;p13"/>
          <p:cNvSpPr/>
          <p:nvPr/>
        </p:nvSpPr>
        <p:spPr>
          <a:xfrm>
            <a:off x="99391" y="99391"/>
            <a:ext cx="8955157" cy="4959626"/>
          </a:xfrm>
          <a:prstGeom prst="rect">
            <a:avLst/>
          </a:prstGeom>
          <a:noFill/>
          <a:ln w="38100" cap="flat" cmpd="sng">
            <a:solidFill>
              <a:srgbClr val="1AC86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a:spLocks noGrp="1"/>
          </p:cNvSpPr>
          <p:nvPr>
            <p:ph type="title"/>
          </p:nvPr>
        </p:nvSpPr>
        <p:spPr>
          <a:xfrm>
            <a:off x="-11850" y="927075"/>
            <a:ext cx="9144000" cy="482400"/>
          </a:xfrm>
          <a:prstGeom prst="rect">
            <a:avLst/>
          </a:prstGeom>
        </p:spPr>
        <p:txBody>
          <a:bodyPr spcFirstLastPara="1" wrap="square" lIns="91425" tIns="91425" rIns="91425" bIns="91425" anchor="t" anchorCtr="0"/>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9" name="Google Shape;89;p13"/>
          <p:cNvSpPr txBox="1">
            <a:spLocks noGrp="1"/>
          </p:cNvSpPr>
          <p:nvPr>
            <p:ph type="ctrTitle" idx="2"/>
          </p:nvPr>
        </p:nvSpPr>
        <p:spPr>
          <a:xfrm>
            <a:off x="11053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0" name="Google Shape;90;p13"/>
          <p:cNvSpPr txBox="1">
            <a:spLocks noGrp="1"/>
          </p:cNvSpPr>
          <p:nvPr>
            <p:ph type="subTitle" idx="1"/>
          </p:nvPr>
        </p:nvSpPr>
        <p:spPr>
          <a:xfrm>
            <a:off x="11053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1" name="Google Shape;91;p13"/>
          <p:cNvSpPr txBox="1">
            <a:spLocks noGrp="1"/>
          </p:cNvSpPr>
          <p:nvPr>
            <p:ph type="ctrTitle" idx="3"/>
          </p:nvPr>
        </p:nvSpPr>
        <p:spPr>
          <a:xfrm>
            <a:off x="35152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2" name="Google Shape;92;p13"/>
          <p:cNvSpPr txBox="1">
            <a:spLocks noGrp="1"/>
          </p:cNvSpPr>
          <p:nvPr>
            <p:ph type="subTitle" idx="4"/>
          </p:nvPr>
        </p:nvSpPr>
        <p:spPr>
          <a:xfrm>
            <a:off x="35152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3" name="Google Shape;93;p13"/>
          <p:cNvSpPr txBox="1">
            <a:spLocks noGrp="1"/>
          </p:cNvSpPr>
          <p:nvPr>
            <p:ph type="ctrTitle" idx="5"/>
          </p:nvPr>
        </p:nvSpPr>
        <p:spPr>
          <a:xfrm>
            <a:off x="59251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4" name="Google Shape;94;p13"/>
          <p:cNvSpPr txBox="1">
            <a:spLocks noGrp="1"/>
          </p:cNvSpPr>
          <p:nvPr>
            <p:ph type="subTitle" idx="6"/>
          </p:nvPr>
        </p:nvSpPr>
        <p:spPr>
          <a:xfrm>
            <a:off x="59251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amp; some text slide 2">
  <p:cSld name="BIG_NUMBER_2">
    <p:bg>
      <p:bgPr>
        <a:solidFill>
          <a:srgbClr val="FFFFFF"/>
        </a:solidFill>
        <a:effectLst/>
      </p:bgPr>
    </p:bg>
    <p:spTree>
      <p:nvGrpSpPr>
        <p:cNvPr id="1"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txBox="1">
            <a:spLocks noGrp="1"/>
          </p:cNvSpPr>
          <p:nvPr>
            <p:ph type="title" hasCustomPrompt="1"/>
          </p:nvPr>
        </p:nvSpPr>
        <p:spPr>
          <a:xfrm>
            <a:off x="742950" y="1238100"/>
            <a:ext cx="7729500" cy="1963500"/>
          </a:xfrm>
          <a:prstGeom prst="rect">
            <a:avLst/>
          </a:prstGeom>
        </p:spPr>
        <p:txBody>
          <a:bodyPr spcFirstLastPara="1" wrap="square" lIns="91425" tIns="91425" rIns="91425" bIns="91425" anchor="ctr" anchorCtr="0"/>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6" name="Google Shape;126;p16"/>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sz="1400">
                <a:solidFill>
                  <a:srgbClr val="FFFFFF"/>
                </a:solidFill>
              </a:defRPr>
            </a:lvl3pPr>
            <a:lvl4pPr lvl="3" algn="ctr" rtl="0">
              <a:lnSpc>
                <a:spcPct val="100000"/>
              </a:lnSpc>
              <a:spcBef>
                <a:spcPts val="0"/>
              </a:spcBef>
              <a:spcAft>
                <a:spcPts val="0"/>
              </a:spcAft>
              <a:buClr>
                <a:srgbClr val="FFFFFF"/>
              </a:buClr>
              <a:buSzPts val="1400"/>
              <a:buNone/>
              <a:defRPr sz="1400">
                <a:solidFill>
                  <a:srgbClr val="FFFFFF"/>
                </a:solidFill>
              </a:defRPr>
            </a:lvl4pPr>
            <a:lvl5pPr lvl="4" algn="ctr" rtl="0">
              <a:lnSpc>
                <a:spcPct val="100000"/>
              </a:lnSpc>
              <a:spcBef>
                <a:spcPts val="0"/>
              </a:spcBef>
              <a:spcAft>
                <a:spcPts val="0"/>
              </a:spcAft>
              <a:buClr>
                <a:srgbClr val="FFFFFF"/>
              </a:buClr>
              <a:buSzPts val="1400"/>
              <a:buNone/>
              <a:defRPr sz="1400">
                <a:solidFill>
                  <a:srgbClr val="FFFFFF"/>
                </a:solidFill>
              </a:defRPr>
            </a:lvl5pPr>
            <a:lvl6pPr lvl="5" algn="ctr" rtl="0">
              <a:lnSpc>
                <a:spcPct val="100000"/>
              </a:lnSpc>
              <a:spcBef>
                <a:spcPts val="0"/>
              </a:spcBef>
              <a:spcAft>
                <a:spcPts val="0"/>
              </a:spcAft>
              <a:buClr>
                <a:srgbClr val="FFFFFF"/>
              </a:buClr>
              <a:buSzPts val="1400"/>
              <a:buNone/>
              <a:defRPr sz="1400">
                <a:solidFill>
                  <a:srgbClr val="FFFFFF"/>
                </a:solidFill>
              </a:defRPr>
            </a:lvl6pPr>
            <a:lvl7pPr lvl="6" algn="ctr" rtl="0">
              <a:lnSpc>
                <a:spcPct val="100000"/>
              </a:lnSpc>
              <a:spcBef>
                <a:spcPts val="0"/>
              </a:spcBef>
              <a:spcAft>
                <a:spcPts val="0"/>
              </a:spcAft>
              <a:buClr>
                <a:srgbClr val="FFFFFF"/>
              </a:buClr>
              <a:buSzPts val="1400"/>
              <a:buNone/>
              <a:defRPr sz="1400">
                <a:solidFill>
                  <a:srgbClr val="FFFFFF"/>
                </a:solidFill>
              </a:defRPr>
            </a:lvl7pPr>
            <a:lvl8pPr lvl="7" algn="ctr" rtl="0">
              <a:lnSpc>
                <a:spcPct val="100000"/>
              </a:lnSpc>
              <a:spcBef>
                <a:spcPts val="0"/>
              </a:spcBef>
              <a:spcAft>
                <a:spcPts val="0"/>
              </a:spcAft>
              <a:buClr>
                <a:srgbClr val="FFFFFF"/>
              </a:buClr>
              <a:buSzPts val="1400"/>
              <a:buNone/>
              <a:defRPr sz="1400">
                <a:solidFill>
                  <a:srgbClr val="FFFFFF"/>
                </a:solidFill>
              </a:defRPr>
            </a:lvl8pPr>
            <a:lvl9pPr lvl="8" algn="ctr" rtl="0">
              <a:lnSpc>
                <a:spcPct val="100000"/>
              </a:lnSpc>
              <a:spcBef>
                <a:spcPts val="0"/>
              </a:spcBef>
              <a:spcAft>
                <a:spcPts val="0"/>
              </a:spcAft>
              <a:buClr>
                <a:srgbClr val="FFFFFF"/>
              </a:buClr>
              <a:buSzPts val="1400"/>
              <a:buNone/>
              <a:defRPr sz="14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hite frame">
  <p:cSld name="BLANK_1_1">
    <p:bg>
      <p:bgPr>
        <a:solidFill>
          <a:srgbClr val="FFFFFF"/>
        </a:solidFill>
        <a:effectLst/>
      </p:bgPr>
    </p:bg>
    <p:spTree>
      <p:nvGrpSpPr>
        <p:cNvPr id="1"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lstStyle>
            <a:lvl1pPr lvl="0" rtl="0">
              <a:spcBef>
                <a:spcPts val="0"/>
              </a:spcBef>
              <a:spcAft>
                <a:spcPts val="0"/>
              </a:spcAft>
              <a:buClr>
                <a:srgbClr val="434343"/>
              </a:buClr>
              <a:buSzPts val="2400"/>
              <a:buFont typeface="Ubuntu"/>
              <a:buNone/>
              <a:defRPr sz="2400" b="1">
                <a:solidFill>
                  <a:srgbClr val="434343"/>
                </a:solidFill>
                <a:latin typeface="Ubuntu"/>
                <a:ea typeface="Ubuntu"/>
                <a:cs typeface="Ubuntu"/>
                <a:sym typeface="Ubuntu"/>
              </a:defRPr>
            </a:lvl1pPr>
            <a:lvl2pPr lvl="1"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2pPr>
            <a:lvl3pPr lvl="2"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3pPr>
            <a:lvl4pPr lvl="3"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4pPr>
            <a:lvl5pPr lvl="4"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5pPr>
            <a:lvl6pPr lvl="5"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6pPr>
            <a:lvl7pPr lvl="6"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7pPr>
            <a:lvl8pPr lvl="7"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8pPr>
            <a:lvl9pPr lvl="8"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lstStyle>
            <a:lvl1pPr marL="457200" lvl="0"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1pPr>
            <a:lvl2pPr marL="914400" lvl="1"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2pPr>
            <a:lvl3pPr marL="1371600" lvl="2"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3pPr>
            <a:lvl4pPr marL="1828800" lvl="3"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4pPr>
            <a:lvl5pPr marL="2286000" lvl="4"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5pPr>
            <a:lvl6pPr marL="2743200" lvl="5"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6pPr>
            <a:lvl7pPr marL="3200400" lvl="6"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7pPr>
            <a:lvl8pPr marL="3657600" lvl="7"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8pPr>
            <a:lvl9pPr marL="4114800" lvl="8" indent="-292100" rtl="0">
              <a:lnSpc>
                <a:spcPct val="100000"/>
              </a:lnSpc>
              <a:spcBef>
                <a:spcPts val="0"/>
              </a:spcBef>
              <a:spcAft>
                <a:spcPts val="0"/>
              </a:spcAft>
              <a:buClr>
                <a:srgbClr val="999999"/>
              </a:buClr>
              <a:buSzPts val="1000"/>
              <a:buFont typeface="Ubuntu Light"/>
              <a:buChar char="■"/>
              <a:defRPr sz="1000">
                <a:solidFill>
                  <a:srgbClr val="999999"/>
                </a:solidFill>
                <a:latin typeface="Ubuntu Light"/>
                <a:ea typeface="Ubuntu Light"/>
                <a:cs typeface="Ubuntu Light"/>
                <a:sym typeface="Ubuntu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7" r:id="rId5"/>
    <p:sldLayoutId id="2147483659" r:id="rId6"/>
    <p:sldLayoutId id="2147483662" r:id="rId7"/>
    <p:sldLayoutId id="2147483664" r:id="rId8"/>
    <p:sldLayoutId id="2147483665" r:id="rId9"/>
    <p:sldLayoutId id="2147483666"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hyperlink" Target="https://github.com/slundberg/shap"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88"/>
        <p:cNvGrpSpPr/>
        <p:nvPr/>
      </p:nvGrpSpPr>
      <p:grpSpPr>
        <a:xfrm>
          <a:off x="0" y="0"/>
          <a:ext cx="0" cy="0"/>
          <a:chOff x="0" y="0"/>
          <a:chExt cx="0" cy="0"/>
        </a:xfrm>
      </p:grpSpPr>
      <p:sp>
        <p:nvSpPr>
          <p:cNvPr id="189" name="Google Shape;189;p30"/>
          <p:cNvSpPr txBox="1">
            <a:spLocks noGrp="1"/>
          </p:cNvSpPr>
          <p:nvPr>
            <p:ph type="ctrTitle"/>
          </p:nvPr>
        </p:nvSpPr>
        <p:spPr>
          <a:xfrm>
            <a:off x="1610650" y="1856275"/>
            <a:ext cx="6157800" cy="875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 sz="4000" dirty="0">
                <a:latin typeface="Baruta Black" panose="020F0902020206020304" pitchFamily="34" charset="77"/>
              </a:rPr>
              <a:t>Kickstarter</a:t>
            </a:r>
            <a:endParaRPr sz="4000" i="1" dirty="0">
              <a:solidFill>
                <a:srgbClr val="434343"/>
              </a:solidFill>
              <a:latin typeface="Baruta Black" panose="020F0902020206020304" pitchFamily="34" charset="77"/>
            </a:endParaRPr>
          </a:p>
        </p:txBody>
      </p:sp>
      <p:sp>
        <p:nvSpPr>
          <p:cNvPr id="190" name="Google Shape;190;p30"/>
          <p:cNvSpPr txBox="1"/>
          <p:nvPr/>
        </p:nvSpPr>
        <p:spPr>
          <a:xfrm>
            <a:off x="1610650" y="1220000"/>
            <a:ext cx="4004400" cy="658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sz="1800" dirty="0">
                <a:solidFill>
                  <a:srgbClr val="434343"/>
                </a:solidFill>
                <a:latin typeface="Ubuntu Light"/>
                <a:ea typeface="Ubuntu Light"/>
                <a:cs typeface="Ubuntu Light"/>
                <a:sym typeface="Ubuntu Light"/>
              </a:rPr>
              <a:t>Predicting campaign success on</a:t>
            </a:r>
            <a:endParaRPr sz="1800" dirty="0">
              <a:solidFill>
                <a:srgbClr val="434343"/>
              </a:solidFill>
              <a:latin typeface="Ubuntu Light"/>
              <a:ea typeface="Ubuntu Light"/>
              <a:cs typeface="Ubuntu Light"/>
              <a:sym typeface="Ubuntu Light"/>
            </a:endParaRPr>
          </a:p>
        </p:txBody>
      </p:sp>
      <p:sp>
        <p:nvSpPr>
          <p:cNvPr id="4" name="Google Shape;190;p30">
            <a:extLst>
              <a:ext uri="{FF2B5EF4-FFF2-40B4-BE49-F238E27FC236}">
                <a16:creationId xmlns:a16="http://schemas.microsoft.com/office/drawing/2014/main" id="{2BB87C64-B813-3E4C-AB0A-8A62212E0DFB}"/>
              </a:ext>
            </a:extLst>
          </p:cNvPr>
          <p:cNvSpPr txBox="1"/>
          <p:nvPr/>
        </p:nvSpPr>
        <p:spPr>
          <a:xfrm>
            <a:off x="3764050" y="2920542"/>
            <a:ext cx="4004400" cy="6585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s" sz="1800" dirty="0">
                <a:solidFill>
                  <a:srgbClr val="434343"/>
                </a:solidFill>
                <a:latin typeface="Ubuntu Light"/>
                <a:ea typeface="Ubuntu Light"/>
                <a:cs typeface="Ubuntu Light"/>
                <a:sym typeface="Ubuntu Light"/>
              </a:rPr>
              <a:t>Natasha Borders</a:t>
            </a:r>
            <a:endParaRPr sz="1800" dirty="0">
              <a:solidFill>
                <a:srgbClr val="434343"/>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4698275" y="189950"/>
            <a:ext cx="53112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Next Steps</a:t>
            </a:r>
            <a:endParaRPr dirty="0">
              <a:solidFill>
                <a:srgbClr val="434343"/>
              </a:solidFill>
            </a:endParaRPr>
          </a:p>
        </p:txBody>
      </p:sp>
      <p:sp>
        <p:nvSpPr>
          <p:cNvPr id="197" name="Google Shape;197;p31"/>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Develop XGBoost Heroku app</a:t>
            </a:r>
            <a:endParaRPr dirty="0"/>
          </a:p>
        </p:txBody>
      </p:sp>
      <p:sp>
        <p:nvSpPr>
          <p:cNvPr id="198" name="Google Shape;198;p31"/>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Which campaigns are leading the way?</a:t>
            </a:r>
            <a:endParaRPr dirty="0"/>
          </a:p>
        </p:txBody>
      </p:sp>
      <p:sp>
        <p:nvSpPr>
          <p:cNvPr id="199" name="Google Shape;199;p31"/>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Explore trends within industries</a:t>
            </a:r>
            <a:endParaRPr dirty="0"/>
          </a:p>
        </p:txBody>
      </p:sp>
      <p:sp>
        <p:nvSpPr>
          <p:cNvPr id="200" name="Google Shape;200;p31"/>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Full functionality and beautiful appearance</a:t>
            </a:r>
            <a:endParaRPr dirty="0"/>
          </a:p>
        </p:txBody>
      </p:sp>
      <p:sp>
        <p:nvSpPr>
          <p:cNvPr id="201" name="Google Shape;201;p31"/>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t>Explore how quickly campaigns are fulfilled</a:t>
            </a:r>
            <a:endParaRPr dirty="0"/>
          </a:p>
        </p:txBody>
      </p:sp>
      <p:sp>
        <p:nvSpPr>
          <p:cNvPr id="202" name="Google Shape;202;p31"/>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What will the future bring?</a:t>
            </a:r>
            <a:endParaRPr dirty="0"/>
          </a:p>
        </p:txBody>
      </p:sp>
      <p:sp>
        <p:nvSpPr>
          <p:cNvPr id="203" name="Google Shape;203;p31"/>
          <p:cNvSpPr txBox="1">
            <a:spLocks noGrp="1"/>
          </p:cNvSpPr>
          <p:nvPr>
            <p:ph type="title" idx="7"/>
          </p:nvPr>
        </p:nvSpPr>
        <p:spPr>
          <a:xfrm>
            <a:off x="3372225" y="151827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a:t>
            </a:r>
            <a:endParaRPr/>
          </a:p>
        </p:txBody>
      </p:sp>
      <p:sp>
        <p:nvSpPr>
          <p:cNvPr id="204" name="Google Shape;204;p31"/>
          <p:cNvSpPr txBox="1">
            <a:spLocks noGrp="1"/>
          </p:cNvSpPr>
          <p:nvPr>
            <p:ph type="title" idx="8"/>
          </p:nvPr>
        </p:nvSpPr>
        <p:spPr>
          <a:xfrm>
            <a:off x="3372225" y="2645500"/>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a:t>
            </a:r>
            <a:endParaRPr/>
          </a:p>
        </p:txBody>
      </p:sp>
      <p:sp>
        <p:nvSpPr>
          <p:cNvPr id="205" name="Google Shape;205;p31"/>
          <p:cNvSpPr txBox="1">
            <a:spLocks noGrp="1"/>
          </p:cNvSpPr>
          <p:nvPr>
            <p:ph type="title" idx="9"/>
          </p:nvPr>
        </p:nvSpPr>
        <p:spPr>
          <a:xfrm>
            <a:off x="3372225" y="377272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a:t>
            </a:r>
            <a:endParaRPr/>
          </a:p>
        </p:txBody>
      </p:sp>
      <p:sp>
        <p:nvSpPr>
          <p:cNvPr id="13" name="Google Shape;195;p31">
            <a:extLst>
              <a:ext uri="{FF2B5EF4-FFF2-40B4-BE49-F238E27FC236}">
                <a16:creationId xmlns:a16="http://schemas.microsoft.com/office/drawing/2014/main" id="{6C600DB1-1765-734C-B738-18EF3653C854}"/>
              </a:ext>
            </a:extLst>
          </p:cNvPr>
          <p:cNvSpPr txBox="1">
            <a:spLocks/>
          </p:cNvSpPr>
          <p:nvPr/>
        </p:nvSpPr>
        <p:spPr>
          <a:xfrm>
            <a:off x="541561" y="3988340"/>
            <a:ext cx="1258800" cy="111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434343"/>
              </a:buClr>
              <a:buSzPts val="2400"/>
              <a:buFont typeface="Ubuntu"/>
              <a:buNone/>
              <a:defRPr sz="2400" b="1" i="0" u="none" strike="noStrike" cap="none">
                <a:solidFill>
                  <a:srgbClr val="434343"/>
                </a:solidFill>
                <a:latin typeface="Ubuntu"/>
                <a:ea typeface="Ubuntu"/>
                <a:cs typeface="Ubuntu"/>
                <a:sym typeface="Ubuntu"/>
              </a:defRPr>
            </a:lvl1pPr>
            <a:lvl2pPr marR="0" lvl="1"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2pPr>
            <a:lvl3pPr marR="0" lvl="2"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3pPr>
            <a:lvl4pPr marR="0" lvl="3"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4pPr>
            <a:lvl5pPr marR="0" lvl="4"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5pPr>
            <a:lvl6pPr marR="0" lvl="5"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6pPr>
            <a:lvl7pPr marR="0" lvl="6"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7pPr>
            <a:lvl8pPr marR="0" lvl="7"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8pPr>
            <a:lvl9pPr marR="0" lvl="8"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9pPr>
          </a:lstStyle>
          <a:p>
            <a:r>
              <a:rPr lang="en-US" sz="9600" dirty="0">
                <a:latin typeface="Baruta Black" panose="020F0902020206020304" pitchFamily="34" charset="77"/>
              </a:rPr>
              <a:t>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1"/>
        <p:cNvGrpSpPr/>
        <p:nvPr/>
      </p:nvGrpSpPr>
      <p:grpSpPr>
        <a:xfrm>
          <a:off x="0" y="0"/>
          <a:ext cx="0" cy="0"/>
          <a:chOff x="0" y="0"/>
          <a:chExt cx="0" cy="0"/>
        </a:xfrm>
      </p:grpSpPr>
      <p:sp>
        <p:nvSpPr>
          <p:cNvPr id="912" name="Google Shape;912;p59"/>
          <p:cNvSpPr/>
          <p:nvPr/>
        </p:nvSpPr>
        <p:spPr>
          <a:xfrm>
            <a:off x="676300" y="321200"/>
            <a:ext cx="7848900" cy="44475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9"/>
          <p:cNvSpPr/>
          <p:nvPr/>
        </p:nvSpPr>
        <p:spPr>
          <a:xfrm>
            <a:off x="676300" y="321200"/>
            <a:ext cx="2029200" cy="44475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9"/>
          <p:cNvSpPr txBox="1">
            <a:spLocks noGrp="1"/>
          </p:cNvSpPr>
          <p:nvPr>
            <p:ph type="body" idx="4294967295"/>
          </p:nvPr>
        </p:nvSpPr>
        <p:spPr>
          <a:xfrm>
            <a:off x="3094000" y="2451275"/>
            <a:ext cx="2955900" cy="42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600" dirty="0">
                <a:solidFill>
                  <a:schemeClr val="bg1"/>
                </a:solidFill>
              </a:rPr>
              <a:t>Any questions?</a:t>
            </a:r>
            <a:endParaRPr sz="1600" dirty="0">
              <a:solidFill>
                <a:schemeClr val="bg1"/>
              </a:solidFill>
            </a:endParaRPr>
          </a:p>
          <a:p>
            <a:pPr marL="0" lvl="0" indent="0" algn="ctr" rtl="0">
              <a:spcBef>
                <a:spcPts val="0"/>
              </a:spcBef>
              <a:spcAft>
                <a:spcPts val="0"/>
              </a:spcAft>
              <a:buClr>
                <a:schemeClr val="dk1"/>
              </a:buClr>
              <a:buSzPts val="1100"/>
              <a:buFont typeface="Arial"/>
              <a:buNone/>
            </a:pPr>
            <a:endParaRPr sz="1200" dirty="0">
              <a:solidFill>
                <a:srgbClr val="434343"/>
              </a:solidFill>
            </a:endParaRPr>
          </a:p>
        </p:txBody>
      </p:sp>
      <p:cxnSp>
        <p:nvCxnSpPr>
          <p:cNvPr id="915" name="Google Shape;915;p59"/>
          <p:cNvCxnSpPr/>
          <p:nvPr/>
        </p:nvCxnSpPr>
        <p:spPr>
          <a:xfrm>
            <a:off x="4233850" y="3374100"/>
            <a:ext cx="676200" cy="0"/>
          </a:xfrm>
          <a:prstGeom prst="straightConnector1">
            <a:avLst/>
          </a:prstGeom>
          <a:noFill/>
          <a:ln w="76200" cap="flat" cmpd="sng">
            <a:solidFill>
              <a:schemeClr val="tx2"/>
            </a:solidFill>
            <a:prstDash val="solid"/>
            <a:round/>
            <a:headEnd type="none" w="med" len="med"/>
            <a:tailEnd type="none" w="med" len="med"/>
          </a:ln>
        </p:spPr>
      </p:cxnSp>
      <p:sp>
        <p:nvSpPr>
          <p:cNvPr id="917" name="Google Shape;917;p59"/>
          <p:cNvSpPr txBox="1">
            <a:spLocks noGrp="1"/>
          </p:cNvSpPr>
          <p:nvPr>
            <p:ph type="ctrTitle"/>
          </p:nvPr>
        </p:nvSpPr>
        <p:spPr>
          <a:xfrm>
            <a:off x="3094000" y="1515550"/>
            <a:ext cx="2955900" cy="8535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s" sz="3600" dirty="0">
                <a:solidFill>
                  <a:srgbClr val="434343"/>
                </a:solidFill>
                <a:latin typeface="Baruta Black" panose="020F0902020206020304" pitchFamily="34" charset="77"/>
              </a:rPr>
              <a:t>T</a:t>
            </a:r>
            <a:r>
              <a:rPr lang="es" dirty="0">
                <a:latin typeface="Baruta Black" panose="020F0902020206020304" pitchFamily="34" charset="77"/>
              </a:rPr>
              <a:t>hank you</a:t>
            </a:r>
            <a:r>
              <a:rPr lang="es" sz="3600" dirty="0">
                <a:solidFill>
                  <a:srgbClr val="434343"/>
                </a:solidFill>
              </a:rPr>
              <a:t>!</a:t>
            </a:r>
            <a:endParaRPr i="1" dirty="0">
              <a:solidFill>
                <a:srgbClr val="43434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18"/>
        <p:cNvGrpSpPr/>
        <p:nvPr/>
      </p:nvGrpSpPr>
      <p:grpSpPr>
        <a:xfrm>
          <a:off x="0" y="0"/>
          <a:ext cx="0" cy="0"/>
          <a:chOff x="0" y="0"/>
          <a:chExt cx="0" cy="0"/>
        </a:xfrm>
      </p:grpSpPr>
      <p:sp>
        <p:nvSpPr>
          <p:cNvPr id="220" name="Google Shape;220;p33"/>
          <p:cNvSpPr txBox="1">
            <a:spLocks noGrp="1"/>
          </p:cNvSpPr>
          <p:nvPr>
            <p:ph type="title"/>
          </p:nvPr>
        </p:nvSpPr>
        <p:spPr>
          <a:xfrm>
            <a:off x="663190" y="612675"/>
            <a:ext cx="8480809" cy="3918150"/>
          </a:xfrm>
          <a:prstGeom prst="rect">
            <a:avLst/>
          </a:prstGeom>
          <a:solidFill>
            <a:schemeClr val="bg1"/>
          </a:solidFill>
        </p:spPr>
        <p:txBody>
          <a:bodyPr spcFirstLastPara="1" wrap="square" lIns="91425" tIns="91425" rIns="91425" bIns="91425" anchor="t" anchorCtr="0">
            <a:noAutofit/>
          </a:bodyPr>
          <a:lstStyle/>
          <a:p>
            <a:pPr lvl="0">
              <a:buClr>
                <a:srgbClr val="000000"/>
              </a:buClr>
              <a:buSzPts val="1100"/>
            </a:pPr>
            <a:r>
              <a:rPr lang="es" sz="3600" dirty="0"/>
              <a:t>   How does Kickstarter work?</a:t>
            </a:r>
            <a:endParaRPr sz="3600" b="1" dirty="0">
              <a:solidFill>
                <a:srgbClr val="666666"/>
              </a:solidFill>
            </a:endParaRPr>
          </a:p>
        </p:txBody>
      </p:sp>
      <p:sp>
        <p:nvSpPr>
          <p:cNvPr id="219" name="Google Shape;219;p33"/>
          <p:cNvSpPr txBox="1">
            <a:spLocks noGrp="1"/>
          </p:cNvSpPr>
          <p:nvPr>
            <p:ph type="subTitle" idx="1"/>
          </p:nvPr>
        </p:nvSpPr>
        <p:spPr>
          <a:xfrm>
            <a:off x="1088755" y="1318274"/>
            <a:ext cx="6283151" cy="2719200"/>
          </a:xfrm>
          <a:prstGeom prst="rect">
            <a:avLst/>
          </a:prstGeom>
        </p:spPr>
        <p:txBody>
          <a:bodyPr spcFirstLastPara="1" wrap="square" lIns="91425" tIns="91425" rIns="91425" bIns="91425" anchor="t" anchorCtr="0">
            <a:noAutofit/>
          </a:bodyPr>
          <a:lstStyle/>
          <a:p>
            <a:pPr marL="285750" indent="-285750">
              <a:lnSpc>
                <a:spcPct val="200000"/>
              </a:lnSpc>
              <a:buFont typeface="Courier New" panose="02070309020205020404" pitchFamily="49" charset="0"/>
              <a:buChar char="o"/>
            </a:pPr>
            <a:r>
              <a:rPr lang="en-US" dirty="0"/>
              <a:t>All or nothing funding model:</a:t>
            </a:r>
          </a:p>
          <a:p>
            <a:pPr marL="742950" lvl="1" indent="-285750">
              <a:lnSpc>
                <a:spcPct val="200000"/>
              </a:lnSpc>
              <a:buFont typeface="Arial" panose="020B0604020202020204" pitchFamily="34" charset="0"/>
              <a:buChar char="•"/>
            </a:pPr>
            <a:r>
              <a:rPr lang="en-US" dirty="0"/>
              <a:t> If the campaign fails, no money changes hands</a:t>
            </a:r>
          </a:p>
          <a:p>
            <a:pPr marL="742950" lvl="1" indent="-285750">
              <a:lnSpc>
                <a:spcPct val="200000"/>
              </a:lnSpc>
              <a:buFont typeface="Arial" panose="020B0604020202020204" pitchFamily="34" charset="0"/>
              <a:buChar char="•"/>
            </a:pPr>
            <a:r>
              <a:rPr lang="en-US" dirty="0"/>
              <a:t> Risk-free for the backer</a:t>
            </a:r>
          </a:p>
          <a:p>
            <a:pPr marL="285750" indent="-285750">
              <a:lnSpc>
                <a:spcPct val="200000"/>
              </a:lnSpc>
              <a:buFont typeface="Courier New" panose="02070309020205020404" pitchFamily="49" charset="0"/>
              <a:buChar char="o"/>
            </a:pPr>
            <a:r>
              <a:rPr lang="en-US" dirty="0"/>
              <a:t>Creators want the campaign to succeed</a:t>
            </a:r>
          </a:p>
          <a:p>
            <a:pPr marL="285750" indent="-285750">
              <a:lnSpc>
                <a:spcPct val="200000"/>
              </a:lnSpc>
              <a:buFont typeface="Courier New" panose="02070309020205020404" pitchFamily="49" charset="0"/>
              <a:buChar char="o"/>
            </a:pPr>
            <a:r>
              <a:rPr lang="en-US" dirty="0"/>
              <a:t>Kickstarter profits from managing both sets of expectations</a:t>
            </a:r>
          </a:p>
          <a:p>
            <a:pPr marL="0" indent="0" algn="ctr"/>
            <a:endParaRPr lang="en-US" dirty="0">
              <a:solidFill>
                <a:srgbClr val="FF0000"/>
              </a:solidFill>
            </a:endParaRPr>
          </a:p>
          <a:p>
            <a:pPr marL="0" indent="0" algn="ctr"/>
            <a:r>
              <a:rPr lang="en-US" b="1" dirty="0">
                <a:solidFill>
                  <a:schemeClr val="bg2"/>
                </a:solidFill>
              </a:rPr>
              <a:t>The goal is to inform the creators how to</a:t>
            </a:r>
          </a:p>
          <a:p>
            <a:pPr marL="0" indent="0" algn="ctr"/>
            <a:r>
              <a:rPr lang="en-US" b="1" dirty="0">
                <a:solidFill>
                  <a:schemeClr val="bg2"/>
                </a:solidFill>
              </a:rPr>
              <a:t> improve their chance of success on this platform</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48"/>
          <p:cNvGrpSpPr/>
          <p:nvPr/>
        </p:nvGrpSpPr>
        <p:grpSpPr>
          <a:xfrm>
            <a:off x="640936" y="1359706"/>
            <a:ext cx="7921256" cy="3073830"/>
            <a:chOff x="1907514" y="1611245"/>
            <a:chExt cx="5328973" cy="2793092"/>
          </a:xfrm>
        </p:grpSpPr>
        <p:sp>
          <p:nvSpPr>
            <p:cNvPr id="671" name="Google Shape;671;p48"/>
            <p:cNvSpPr/>
            <p:nvPr/>
          </p:nvSpPr>
          <p:spPr>
            <a:xfrm>
              <a:off x="1907514" y="1611245"/>
              <a:ext cx="1103817" cy="1191534"/>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48"/>
            <p:cNvSpPr/>
            <p:nvPr/>
          </p:nvSpPr>
          <p:spPr>
            <a:xfrm>
              <a:off x="3974021" y="1611245"/>
              <a:ext cx="1101018" cy="1191534"/>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2921990" y="3212803"/>
              <a:ext cx="1104050" cy="1191534"/>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5000161" y="3212803"/>
              <a:ext cx="1103817" cy="1191534"/>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6040529" y="1611245"/>
              <a:ext cx="1104050" cy="1191534"/>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1976560" y="2983732"/>
              <a:ext cx="5259926" cy="48117"/>
            </a:xfrm>
            <a:custGeom>
              <a:avLst/>
              <a:gdLst/>
              <a:ahLst/>
              <a:cxnLst/>
              <a:rect l="l" t="t" r="r" b="b"/>
              <a:pathLst>
                <a:path w="22549" h="211" extrusionOk="0">
                  <a:moveTo>
                    <a:pt x="0" y="1"/>
                  </a:moveTo>
                  <a:lnTo>
                    <a:pt x="0" y="210"/>
                  </a:lnTo>
                  <a:lnTo>
                    <a:pt x="22548" y="210"/>
                  </a:lnTo>
                  <a:lnTo>
                    <a:pt x="22548" y="1"/>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48"/>
            <p:cNvSpPr/>
            <p:nvPr/>
          </p:nvSpPr>
          <p:spPr>
            <a:xfrm>
              <a:off x="2284006" y="2909504"/>
              <a:ext cx="267557" cy="224852"/>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3321575" y="2909732"/>
              <a:ext cx="267557" cy="224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4359144" y="2909276"/>
              <a:ext cx="267557" cy="22394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5399513" y="2909732"/>
              <a:ext cx="264757" cy="224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6474638" y="2909276"/>
              <a:ext cx="267557" cy="22394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48"/>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Data </a:t>
            </a:r>
            <a:r>
              <a:rPr lang="es" dirty="0">
                <a:solidFill>
                  <a:srgbClr val="434343"/>
                </a:solidFill>
              </a:rPr>
              <a:t>Analysis Pipeline</a:t>
            </a:r>
            <a:endParaRPr dirty="0">
              <a:solidFill>
                <a:srgbClr val="434343"/>
              </a:solidFill>
            </a:endParaRPr>
          </a:p>
        </p:txBody>
      </p:sp>
      <p:sp>
        <p:nvSpPr>
          <p:cNvPr id="683" name="Google Shape;683;p48"/>
          <p:cNvSpPr txBox="1">
            <a:spLocks noGrp="1"/>
          </p:cNvSpPr>
          <p:nvPr>
            <p:ph type="body" idx="4294967295"/>
          </p:nvPr>
        </p:nvSpPr>
        <p:spPr>
          <a:xfrm>
            <a:off x="640936" y="1422397"/>
            <a:ext cx="1612363" cy="10443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dirty="0">
                <a:solidFill>
                  <a:schemeClr val="bg1"/>
                </a:solidFill>
                <a:latin typeface="Ubuntu"/>
                <a:ea typeface="Ubuntu"/>
                <a:cs typeface="Ubuntu"/>
                <a:sym typeface="Ubuntu"/>
              </a:rPr>
              <a:t>Data Cleaning and Feature Engineering</a:t>
            </a:r>
            <a:endParaRPr dirty="0">
              <a:solidFill>
                <a:schemeClr val="bg1"/>
              </a:solidFill>
              <a:latin typeface="Ubuntu"/>
              <a:ea typeface="Ubuntu"/>
              <a:cs typeface="Ubuntu"/>
              <a:sym typeface="Ubuntu"/>
            </a:endParaRPr>
          </a:p>
        </p:txBody>
      </p:sp>
      <p:sp>
        <p:nvSpPr>
          <p:cNvPr id="26" name="Google Shape;683;p48">
            <a:extLst>
              <a:ext uri="{FF2B5EF4-FFF2-40B4-BE49-F238E27FC236}">
                <a16:creationId xmlns:a16="http://schemas.microsoft.com/office/drawing/2014/main" id="{92CFBDC6-6BD1-744D-A169-609671B9F8A1}"/>
              </a:ext>
            </a:extLst>
          </p:cNvPr>
          <p:cNvSpPr txBox="1">
            <a:spLocks/>
          </p:cNvSpPr>
          <p:nvPr/>
        </p:nvSpPr>
        <p:spPr>
          <a:xfrm>
            <a:off x="2177658" y="3285328"/>
            <a:ext cx="1612363" cy="10443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Model Selection and Evaluation</a:t>
            </a:r>
          </a:p>
        </p:txBody>
      </p:sp>
      <p:sp>
        <p:nvSpPr>
          <p:cNvPr id="27" name="Google Shape;683;p48">
            <a:extLst>
              <a:ext uri="{FF2B5EF4-FFF2-40B4-BE49-F238E27FC236}">
                <a16:creationId xmlns:a16="http://schemas.microsoft.com/office/drawing/2014/main" id="{694DCBCA-3AED-4148-AACB-60BBDEC21B01}"/>
              </a:ext>
            </a:extLst>
          </p:cNvPr>
          <p:cNvSpPr txBox="1">
            <a:spLocks/>
          </p:cNvSpPr>
          <p:nvPr/>
        </p:nvSpPr>
        <p:spPr>
          <a:xfrm>
            <a:off x="3736943" y="1395967"/>
            <a:ext cx="1612363" cy="10443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Grid Search CV on best models</a:t>
            </a:r>
          </a:p>
        </p:txBody>
      </p:sp>
      <p:sp>
        <p:nvSpPr>
          <p:cNvPr id="28" name="Google Shape;683;p48">
            <a:extLst>
              <a:ext uri="{FF2B5EF4-FFF2-40B4-BE49-F238E27FC236}">
                <a16:creationId xmlns:a16="http://schemas.microsoft.com/office/drawing/2014/main" id="{F248093E-8D5A-0747-A012-B32208FB6078}"/>
              </a:ext>
            </a:extLst>
          </p:cNvPr>
          <p:cNvSpPr txBox="1">
            <a:spLocks/>
          </p:cNvSpPr>
          <p:nvPr/>
        </p:nvSpPr>
        <p:spPr>
          <a:xfrm>
            <a:off x="5252207" y="3285328"/>
            <a:ext cx="1612363" cy="1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Finetuning the winning models</a:t>
            </a:r>
          </a:p>
        </p:txBody>
      </p:sp>
      <p:sp>
        <p:nvSpPr>
          <p:cNvPr id="29" name="Google Shape;683;p48">
            <a:extLst>
              <a:ext uri="{FF2B5EF4-FFF2-40B4-BE49-F238E27FC236}">
                <a16:creationId xmlns:a16="http://schemas.microsoft.com/office/drawing/2014/main" id="{3E277416-3152-DE4E-914B-3AF036326CC7}"/>
              </a:ext>
            </a:extLst>
          </p:cNvPr>
          <p:cNvSpPr txBox="1">
            <a:spLocks/>
          </p:cNvSpPr>
          <p:nvPr/>
        </p:nvSpPr>
        <p:spPr>
          <a:xfrm>
            <a:off x="6780297" y="1463268"/>
            <a:ext cx="1612363" cy="1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Deploying best models with Flask</a:t>
            </a:r>
          </a:p>
        </p:txBody>
      </p:sp>
    </p:spTree>
    <p:extLst>
      <p:ext uri="{BB962C8B-B14F-4D97-AF65-F5344CB8AC3E}">
        <p14:creationId xmlns:p14="http://schemas.microsoft.com/office/powerpoint/2010/main" val="4219639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82" name="Google Shape;682;p48"/>
          <p:cNvSpPr txBox="1">
            <a:spLocks noGrp="1"/>
          </p:cNvSpPr>
          <p:nvPr>
            <p:ph type="title"/>
          </p:nvPr>
        </p:nvSpPr>
        <p:spPr>
          <a:xfrm>
            <a:off x="2973302" y="440838"/>
            <a:ext cx="5745396" cy="62509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2000" dirty="0"/>
              <a:t>What kind of information can be used to predict campaign outcome?</a:t>
            </a:r>
            <a:endParaRPr sz="2000" dirty="0">
              <a:solidFill>
                <a:srgbClr val="434343"/>
              </a:solidFill>
            </a:endParaRPr>
          </a:p>
        </p:txBody>
      </p:sp>
      <p:sp>
        <p:nvSpPr>
          <p:cNvPr id="45" name="Google Shape;687;p48">
            <a:extLst>
              <a:ext uri="{FF2B5EF4-FFF2-40B4-BE49-F238E27FC236}">
                <a16:creationId xmlns:a16="http://schemas.microsoft.com/office/drawing/2014/main" id="{5ADA0BE4-B4D6-5948-B7DF-0BF99C5727D3}"/>
              </a:ext>
            </a:extLst>
          </p:cNvPr>
          <p:cNvSpPr txBox="1">
            <a:spLocks/>
          </p:cNvSpPr>
          <p:nvPr/>
        </p:nvSpPr>
        <p:spPr>
          <a:xfrm>
            <a:off x="419432" y="4769051"/>
            <a:ext cx="8299266" cy="312542"/>
          </a:xfrm>
          <a:prstGeom prst="rect">
            <a:avLst/>
          </a:prstGeom>
          <a:noFill/>
          <a:ln>
            <a:solidFill>
              <a:schemeClr val="accent5"/>
            </a:solid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139700" indent="0">
              <a:buFont typeface="Ubuntu Light"/>
              <a:buNone/>
            </a:pPr>
            <a:r>
              <a:rPr lang="en-US" sz="1100" dirty="0">
                <a:solidFill>
                  <a:schemeClr val="tx1"/>
                </a:solidFill>
              </a:rPr>
              <a:t>Dataset obtained from a scraping website and compiled by aggregating  monthly data covering April 2018-March 2019</a:t>
            </a:r>
          </a:p>
        </p:txBody>
      </p:sp>
      <p:pic>
        <p:nvPicPr>
          <p:cNvPr id="11" name="Picture 10">
            <a:extLst>
              <a:ext uri="{FF2B5EF4-FFF2-40B4-BE49-F238E27FC236}">
                <a16:creationId xmlns:a16="http://schemas.microsoft.com/office/drawing/2014/main" id="{A344D3AE-0D4F-814B-BFB8-AE07A69AC530}"/>
              </a:ext>
            </a:extLst>
          </p:cNvPr>
          <p:cNvPicPr>
            <a:picLocks noChangeAspect="1"/>
          </p:cNvPicPr>
          <p:nvPr/>
        </p:nvPicPr>
        <p:blipFill>
          <a:blip r:embed="rId3">
            <a:alphaModFix amt="49000"/>
          </a:blip>
          <a:stretch>
            <a:fillRect/>
          </a:stretch>
        </p:blipFill>
        <p:spPr>
          <a:xfrm>
            <a:off x="500486" y="440838"/>
            <a:ext cx="2472816" cy="3803903"/>
          </a:xfrm>
          <a:prstGeom prst="rect">
            <a:avLst/>
          </a:prstGeom>
        </p:spPr>
      </p:pic>
      <p:sp>
        <p:nvSpPr>
          <p:cNvPr id="48" name="Google Shape;281;p40">
            <a:extLst>
              <a:ext uri="{FF2B5EF4-FFF2-40B4-BE49-F238E27FC236}">
                <a16:creationId xmlns:a16="http://schemas.microsoft.com/office/drawing/2014/main" id="{42083631-4837-F840-AF55-6BF863E4E299}"/>
              </a:ext>
            </a:extLst>
          </p:cNvPr>
          <p:cNvSpPr txBox="1">
            <a:spLocks/>
          </p:cNvSpPr>
          <p:nvPr/>
        </p:nvSpPr>
        <p:spPr>
          <a:xfrm>
            <a:off x="3324181" y="1300137"/>
            <a:ext cx="4000644" cy="24825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Goal in USD</a:t>
            </a:r>
          </a:p>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Campaign length in days</a:t>
            </a:r>
          </a:p>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Category</a:t>
            </a:r>
          </a:p>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Where the project is based</a:t>
            </a:r>
          </a:p>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Marked as “Projects We Love”</a:t>
            </a:r>
          </a:p>
          <a:p>
            <a:pPr marL="285750" indent="-285750">
              <a:lnSpc>
                <a:spcPct val="150000"/>
              </a:lnSpc>
              <a:buFont typeface="Courier New" panose="02070309020205020404" pitchFamily="49" charset="0"/>
              <a:buChar char="o"/>
            </a:pPr>
            <a:r>
              <a:rPr lang="en-US" dirty="0">
                <a:solidFill>
                  <a:schemeClr val="bg2"/>
                </a:solidFill>
                <a:latin typeface="Ubuntu Light"/>
                <a:sym typeface="Ubuntu Light"/>
              </a:rPr>
              <a:t>Length of Description</a:t>
            </a:r>
          </a:p>
        </p:txBody>
      </p:sp>
      <p:pic>
        <p:nvPicPr>
          <p:cNvPr id="50" name="Picture 49">
            <a:extLst>
              <a:ext uri="{FF2B5EF4-FFF2-40B4-BE49-F238E27FC236}">
                <a16:creationId xmlns:a16="http://schemas.microsoft.com/office/drawing/2014/main" id="{B992C98D-9EB3-5F4A-8173-196D2547B81C}"/>
              </a:ext>
            </a:extLst>
          </p:cNvPr>
          <p:cNvPicPr>
            <a:picLocks noChangeAspect="1"/>
          </p:cNvPicPr>
          <p:nvPr/>
        </p:nvPicPr>
        <p:blipFill rotWithShape="1">
          <a:blip r:embed="rId3"/>
          <a:srcRect t="79910"/>
          <a:stretch/>
        </p:blipFill>
        <p:spPr>
          <a:xfrm>
            <a:off x="500486" y="3523834"/>
            <a:ext cx="2472816" cy="764206"/>
          </a:xfrm>
          <a:prstGeom prst="rect">
            <a:avLst/>
          </a:prstGeom>
          <a:ln w="15875">
            <a:solidFill>
              <a:srgbClr val="1AC865"/>
            </a:solidFill>
          </a:ln>
        </p:spPr>
      </p:pic>
      <p:pic>
        <p:nvPicPr>
          <p:cNvPr id="51" name="Picture 50">
            <a:extLst>
              <a:ext uri="{FF2B5EF4-FFF2-40B4-BE49-F238E27FC236}">
                <a16:creationId xmlns:a16="http://schemas.microsoft.com/office/drawing/2014/main" id="{3E057536-A07F-1B4A-996C-19B56CB4B84E}"/>
              </a:ext>
            </a:extLst>
          </p:cNvPr>
          <p:cNvPicPr>
            <a:picLocks noChangeAspect="1"/>
          </p:cNvPicPr>
          <p:nvPr/>
        </p:nvPicPr>
        <p:blipFill rotWithShape="1">
          <a:blip r:embed="rId3"/>
          <a:srcRect t="50729" b="32838"/>
          <a:stretch/>
        </p:blipFill>
        <p:spPr>
          <a:xfrm>
            <a:off x="500486" y="2370531"/>
            <a:ext cx="2472816" cy="625098"/>
          </a:xfrm>
          <a:prstGeom prst="rect">
            <a:avLst/>
          </a:prstGeom>
          <a:ln w="15875">
            <a:solidFill>
              <a:srgbClr val="1AC865"/>
            </a:solidFill>
          </a:ln>
        </p:spPr>
      </p:pic>
    </p:spTree>
    <p:extLst>
      <p:ext uri="{BB962C8B-B14F-4D97-AF65-F5344CB8AC3E}">
        <p14:creationId xmlns:p14="http://schemas.microsoft.com/office/powerpoint/2010/main" val="100224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209"/>
        <p:cNvGrpSpPr/>
        <p:nvPr/>
      </p:nvGrpSpPr>
      <p:grpSpPr>
        <a:xfrm>
          <a:off x="0" y="0"/>
          <a:ext cx="0" cy="0"/>
          <a:chOff x="0" y="0"/>
          <a:chExt cx="0" cy="0"/>
        </a:xfrm>
      </p:grpSpPr>
      <p:pic>
        <p:nvPicPr>
          <p:cNvPr id="7" name="Graphic 6">
            <a:extLst>
              <a:ext uri="{FF2B5EF4-FFF2-40B4-BE49-F238E27FC236}">
                <a16:creationId xmlns:a16="http://schemas.microsoft.com/office/drawing/2014/main" id="{31F53E72-A0A8-C54F-A89C-741261F7CC5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190163" y="195315"/>
            <a:ext cx="4752870" cy="4752870"/>
          </a:xfrm>
          <a:prstGeom prst="rect">
            <a:avLst/>
          </a:prstGeom>
        </p:spPr>
      </p:pic>
      <p:sp>
        <p:nvSpPr>
          <p:cNvPr id="210" name="Google Shape;210;p32"/>
          <p:cNvSpPr txBox="1">
            <a:spLocks noGrp="1"/>
          </p:cNvSpPr>
          <p:nvPr>
            <p:ph type="title"/>
          </p:nvPr>
        </p:nvSpPr>
        <p:spPr>
          <a:xfrm>
            <a:off x="614775" y="140356"/>
            <a:ext cx="3055500" cy="60392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solidFill>
                  <a:srgbClr val="434343"/>
                </a:solidFill>
              </a:rPr>
              <a:t>Model Evaluation</a:t>
            </a:r>
            <a:endParaRPr b="1" dirty="0">
              <a:solidFill>
                <a:srgbClr val="434343"/>
              </a:solidFill>
            </a:endParaRPr>
          </a:p>
        </p:txBody>
      </p:sp>
      <p:sp>
        <p:nvSpPr>
          <p:cNvPr id="2" name="Pentagon 1">
            <a:extLst>
              <a:ext uri="{FF2B5EF4-FFF2-40B4-BE49-F238E27FC236}">
                <a16:creationId xmlns:a16="http://schemas.microsoft.com/office/drawing/2014/main" id="{BCDFCB5C-DC09-9F4B-AF7A-AC0FB2FF5509}"/>
              </a:ext>
            </a:extLst>
          </p:cNvPr>
          <p:cNvSpPr/>
          <p:nvPr/>
        </p:nvSpPr>
        <p:spPr>
          <a:xfrm>
            <a:off x="4841645" y="1031599"/>
            <a:ext cx="1252680" cy="395297"/>
          </a:xfrm>
          <a:prstGeom prst="homePlate">
            <a:avLst/>
          </a:prstGeom>
          <a:solidFill>
            <a:srgbClr val="1AC86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XGBoost </a:t>
            </a:r>
          </a:p>
          <a:p>
            <a:pPr algn="ctr"/>
            <a:r>
              <a:rPr lang="en-US" sz="1100" dirty="0">
                <a:solidFill>
                  <a:schemeClr val="tx1"/>
                </a:solidFill>
              </a:rPr>
              <a:t>(AUC = 0.79)</a:t>
            </a:r>
          </a:p>
        </p:txBody>
      </p:sp>
      <p:graphicFrame>
        <p:nvGraphicFramePr>
          <p:cNvPr id="18" name="Google Shape;345;p46">
            <a:extLst>
              <a:ext uri="{FF2B5EF4-FFF2-40B4-BE49-F238E27FC236}">
                <a16:creationId xmlns:a16="http://schemas.microsoft.com/office/drawing/2014/main" id="{007E15EE-EFC6-D84E-AB4C-95FD9AA85E4E}"/>
              </a:ext>
            </a:extLst>
          </p:cNvPr>
          <p:cNvGraphicFramePr/>
          <p:nvPr>
            <p:extLst>
              <p:ext uri="{D42A27DB-BD31-4B8C-83A1-F6EECF244321}">
                <p14:modId xmlns:p14="http://schemas.microsoft.com/office/powerpoint/2010/main" val="883006106"/>
              </p:ext>
            </p:extLst>
          </p:nvPr>
        </p:nvGraphicFramePr>
        <p:xfrm>
          <a:off x="949538" y="1013193"/>
          <a:ext cx="1993606" cy="3615228"/>
        </p:xfrm>
        <a:graphic>
          <a:graphicData uri="http://schemas.openxmlformats.org/drawingml/2006/table">
            <a:tbl>
              <a:tblPr>
                <a:noFill/>
                <a:tableStyleId>{1332BD71-CB34-451C-8C03-3342587EC693}</a:tableStyleId>
              </a:tblPr>
              <a:tblGrid>
                <a:gridCol w="1038334">
                  <a:extLst>
                    <a:ext uri="{9D8B030D-6E8A-4147-A177-3AD203B41FA5}">
                      <a16:colId xmlns:a16="http://schemas.microsoft.com/office/drawing/2014/main" val="20000"/>
                    </a:ext>
                  </a:extLst>
                </a:gridCol>
                <a:gridCol w="955272">
                  <a:extLst>
                    <a:ext uri="{9D8B030D-6E8A-4147-A177-3AD203B41FA5}">
                      <a16:colId xmlns:a16="http://schemas.microsoft.com/office/drawing/2014/main" val="20002"/>
                    </a:ext>
                  </a:extLst>
                </a:gridCol>
              </a:tblGrid>
              <a:tr h="485098">
                <a:tc>
                  <a:txBody>
                    <a:bodyPr/>
                    <a:lstStyle/>
                    <a:p>
                      <a:pPr marL="0" lvl="0" indent="0" algn="ctr" rtl="0">
                        <a:spcBef>
                          <a:spcPts val="0"/>
                        </a:spcBef>
                        <a:spcAft>
                          <a:spcPts val="0"/>
                        </a:spcAft>
                        <a:buNone/>
                      </a:pPr>
                      <a:r>
                        <a:rPr lang="en-US" sz="1200" b="1" dirty="0">
                          <a:solidFill>
                            <a:schemeClr val="bg1"/>
                          </a:solidFill>
                          <a:latin typeface="Ubuntu Light"/>
                          <a:ea typeface="Ubuntu Light"/>
                          <a:cs typeface="Ubuntu Light"/>
                          <a:sym typeface="Ubuntu Light"/>
                        </a:rPr>
                        <a:t> </a:t>
                      </a:r>
                      <a:r>
                        <a:rPr lang="en-US" sz="1200" b="1" dirty="0">
                          <a:solidFill>
                            <a:schemeClr val="bg2">
                              <a:lumMod val="50000"/>
                            </a:schemeClr>
                          </a:solidFill>
                          <a:latin typeface="Ubuntu Light"/>
                          <a:ea typeface="Ubuntu Light"/>
                          <a:cs typeface="Ubuntu Light"/>
                          <a:sym typeface="Ubuntu Light"/>
                        </a:rPr>
                        <a:t>‘Success’ Class</a:t>
                      </a:r>
                      <a:endParaRPr sz="1200" b="1" dirty="0">
                        <a:solidFill>
                          <a:schemeClr val="bg2">
                            <a:lumMod val="50000"/>
                          </a:schemeClr>
                        </a:solidFill>
                        <a:latin typeface="Ubuntu Light"/>
                        <a:ea typeface="Ubuntu Light"/>
                        <a:cs typeface="Ubuntu Light"/>
                        <a:sym typeface="Ubuntu Light"/>
                      </a:endParaRPr>
                    </a:p>
                  </a:txBody>
                  <a:tcPr marL="91425" marR="91425" marT="68575" marB="68575" anchor="ctr">
                    <a:lnL w="9525" cap="flat" cmpd="sng">
                      <a:solidFill>
                        <a:srgbClr val="EFEFEF">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Clr>
                          <a:schemeClr val="dk1"/>
                        </a:buClr>
                        <a:buSzPts val="1100"/>
                        <a:buFont typeface="Arial"/>
                        <a:buNone/>
                      </a:pPr>
                      <a:r>
                        <a:rPr lang="en-US" sz="1200" b="1" dirty="0">
                          <a:solidFill>
                            <a:srgbClr val="434343"/>
                          </a:solidFill>
                          <a:latin typeface="Ubuntu"/>
                          <a:ea typeface="Ubuntu"/>
                          <a:cs typeface="Ubuntu"/>
                          <a:sym typeface="Ubuntu"/>
                        </a:rPr>
                        <a:t>Precision</a:t>
                      </a:r>
                      <a:endParaRPr sz="1200" b="1" dirty="0">
                        <a:solidFill>
                          <a:srgbClr val="434343"/>
                        </a:solidFill>
                        <a:latin typeface="Ubuntu"/>
                        <a:ea typeface="Ubuntu"/>
                        <a:cs typeface="Ubuntu"/>
                        <a:sym typeface="Ubuntu"/>
                      </a:endParaRPr>
                    </a:p>
                  </a:txBody>
                  <a:tcPr marL="91425" marR="91425" marT="68575" marB="68575" anchor="ctr">
                    <a:lnL w="9525" cap="flat" cmpd="sng" algn="ctr">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extLst>
                  <a:ext uri="{0D108BD9-81ED-4DB2-BD59-A6C34878D82A}">
                    <a16:rowId xmlns:a16="http://schemas.microsoft.com/office/drawing/2014/main" val="10000"/>
                  </a:ext>
                </a:extLst>
              </a:tr>
              <a:tr h="308695">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XGBoost</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.71</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312E2F">
                          <a:alpha val="0"/>
                        </a:srgbClr>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1"/>
                  </a:ext>
                </a:extLst>
              </a:tr>
              <a:tr h="455698">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Logistic</a:t>
                      </a:r>
                    </a:p>
                    <a:p>
                      <a:pPr marL="0" lvl="0" indent="0" algn="ctr" rtl="0">
                        <a:spcBef>
                          <a:spcPts val="0"/>
                        </a:spcBef>
                        <a:spcAft>
                          <a:spcPts val="0"/>
                        </a:spcAft>
                        <a:buNone/>
                      </a:pPr>
                      <a:r>
                        <a:rPr lang="es" sz="1100" b="1" dirty="0">
                          <a:solidFill>
                            <a:srgbClr val="434343"/>
                          </a:solidFill>
                          <a:latin typeface="Ubuntu"/>
                          <a:ea typeface="Ubuntu"/>
                          <a:cs typeface="Ubuntu"/>
                          <a:sym typeface="Ubuntu"/>
                        </a:rPr>
                        <a:t>Regression</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.69</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2"/>
                  </a:ext>
                </a:extLst>
              </a:tr>
              <a:tr h="337777">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Bernoulli NB</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.68</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10003"/>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SVM</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.72</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3753472722"/>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Gaussian NB</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.64</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358004270"/>
                  </a:ext>
                </a:extLst>
              </a:tr>
              <a:tr h="455698">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Random Forest</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.69</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2446557308"/>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KNN</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.68</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4127542985"/>
                  </a:ext>
                </a:extLst>
              </a:tr>
              <a:tr h="549561">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Decision Tree</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.67</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1131986676"/>
                  </a:ext>
                </a:extLst>
              </a:tr>
            </a:tbl>
          </a:graphicData>
        </a:graphic>
      </p:graphicFrame>
      <p:sp>
        <p:nvSpPr>
          <p:cNvPr id="5" name="Frame 4">
            <a:extLst>
              <a:ext uri="{FF2B5EF4-FFF2-40B4-BE49-F238E27FC236}">
                <a16:creationId xmlns:a16="http://schemas.microsoft.com/office/drawing/2014/main" id="{3B7AAD14-5731-3A49-9BBB-61CEB2A5B66F}"/>
              </a:ext>
            </a:extLst>
          </p:cNvPr>
          <p:cNvSpPr/>
          <p:nvPr/>
        </p:nvSpPr>
        <p:spPr>
          <a:xfrm>
            <a:off x="834013" y="1426896"/>
            <a:ext cx="2230734" cy="482291"/>
          </a:xfrm>
          <a:prstGeom prst="frame">
            <a:avLst/>
          </a:prstGeom>
          <a:solidFill>
            <a:schemeClr val="accent3">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656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16" name="Graphic 15">
            <a:extLst>
              <a:ext uri="{FF2B5EF4-FFF2-40B4-BE49-F238E27FC236}">
                <a16:creationId xmlns:a16="http://schemas.microsoft.com/office/drawing/2014/main" id="{11A41A20-1AF7-2C43-9F69-1AC9E8E4933C}"/>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550" t="1607" r="64277" b="-1607"/>
          <a:stretch/>
        </p:blipFill>
        <p:spPr>
          <a:xfrm>
            <a:off x="4174913" y="1001027"/>
            <a:ext cx="4548862" cy="3621215"/>
          </a:xfrm>
          <a:prstGeom prst="rect">
            <a:avLst/>
          </a:prstGeom>
        </p:spPr>
      </p:pic>
      <p:sp>
        <p:nvSpPr>
          <p:cNvPr id="247" name="Google Shape;247;p37"/>
          <p:cNvSpPr txBox="1">
            <a:spLocks noGrp="1"/>
          </p:cNvSpPr>
          <p:nvPr>
            <p:ph type="title" idx="4"/>
          </p:nvPr>
        </p:nvSpPr>
        <p:spPr>
          <a:xfrm>
            <a:off x="-11850" y="354322"/>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2400" dirty="0">
                <a:solidFill>
                  <a:srgbClr val="434343"/>
                </a:solidFill>
              </a:rPr>
              <a:t>Top Model Performance on Test Data</a:t>
            </a:r>
            <a:endParaRPr sz="2400" dirty="0">
              <a:solidFill>
                <a:srgbClr val="434343"/>
              </a:solidFill>
            </a:endParaRPr>
          </a:p>
        </p:txBody>
      </p:sp>
      <p:graphicFrame>
        <p:nvGraphicFramePr>
          <p:cNvPr id="31" name="Google Shape;345;p46">
            <a:extLst>
              <a:ext uri="{FF2B5EF4-FFF2-40B4-BE49-F238E27FC236}">
                <a16:creationId xmlns:a16="http://schemas.microsoft.com/office/drawing/2014/main" id="{DE1BB486-3FC0-2149-9998-BBC128E6BA4C}"/>
              </a:ext>
            </a:extLst>
          </p:cNvPr>
          <p:cNvGraphicFramePr/>
          <p:nvPr>
            <p:extLst>
              <p:ext uri="{D42A27DB-BD31-4B8C-83A1-F6EECF244321}">
                <p14:modId xmlns:p14="http://schemas.microsoft.com/office/powerpoint/2010/main" val="1687936589"/>
              </p:ext>
            </p:extLst>
          </p:nvPr>
        </p:nvGraphicFramePr>
        <p:xfrm>
          <a:off x="785908" y="1812624"/>
          <a:ext cx="2505932" cy="1518251"/>
        </p:xfrm>
        <a:graphic>
          <a:graphicData uri="http://schemas.openxmlformats.org/drawingml/2006/table">
            <a:tbl>
              <a:tblPr>
                <a:noFill/>
                <a:tableStyleId>{1332BD71-CB34-451C-8C03-3342587EC693}</a:tableStyleId>
              </a:tblPr>
              <a:tblGrid>
                <a:gridCol w="1305170">
                  <a:extLst>
                    <a:ext uri="{9D8B030D-6E8A-4147-A177-3AD203B41FA5}">
                      <a16:colId xmlns:a16="http://schemas.microsoft.com/office/drawing/2014/main" val="20000"/>
                    </a:ext>
                  </a:extLst>
                </a:gridCol>
                <a:gridCol w="1200762">
                  <a:extLst>
                    <a:ext uri="{9D8B030D-6E8A-4147-A177-3AD203B41FA5}">
                      <a16:colId xmlns:a16="http://schemas.microsoft.com/office/drawing/2014/main" val="20002"/>
                    </a:ext>
                  </a:extLst>
                </a:gridCol>
              </a:tblGrid>
              <a:tr h="589441">
                <a:tc>
                  <a:txBody>
                    <a:bodyPr/>
                    <a:lstStyle/>
                    <a:p>
                      <a:pPr marL="0" lvl="0" indent="0" algn="ctr" rtl="0">
                        <a:spcBef>
                          <a:spcPts val="0"/>
                        </a:spcBef>
                        <a:spcAft>
                          <a:spcPts val="0"/>
                        </a:spcAft>
                        <a:buNone/>
                      </a:pPr>
                      <a:r>
                        <a:rPr lang="en-US" sz="1200" b="1" dirty="0">
                          <a:solidFill>
                            <a:schemeClr val="bg1"/>
                          </a:solidFill>
                          <a:latin typeface="Ubuntu Light"/>
                          <a:ea typeface="Ubuntu Light"/>
                          <a:cs typeface="Ubuntu Light"/>
                          <a:sym typeface="Ubuntu Light"/>
                        </a:rPr>
                        <a:t> </a:t>
                      </a:r>
                      <a:endParaRPr sz="1200" b="1" dirty="0">
                        <a:solidFill>
                          <a:schemeClr val="bg2">
                            <a:lumMod val="50000"/>
                          </a:schemeClr>
                        </a:solidFill>
                        <a:latin typeface="Ubuntu Light"/>
                        <a:ea typeface="Ubuntu Light"/>
                        <a:cs typeface="Ubuntu Light"/>
                        <a:sym typeface="Ubuntu Light"/>
                      </a:endParaRPr>
                    </a:p>
                  </a:txBody>
                  <a:tcPr marL="91425" marR="91425" marT="68575" marB="68575" anchor="ctr">
                    <a:lnL w="9525" cap="flat" cmpd="sng">
                      <a:solidFill>
                        <a:srgbClr val="EFEFEF">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Clr>
                          <a:schemeClr val="dk1"/>
                        </a:buClr>
                        <a:buSzPts val="1100"/>
                        <a:buFont typeface="Arial"/>
                        <a:buNone/>
                      </a:pPr>
                      <a:r>
                        <a:rPr lang="en-US" sz="1200" b="1" dirty="0">
                          <a:solidFill>
                            <a:srgbClr val="434343"/>
                          </a:solidFill>
                          <a:latin typeface="Ubuntu"/>
                          <a:ea typeface="Ubuntu"/>
                          <a:cs typeface="Ubuntu"/>
                          <a:sym typeface="Ubuntu"/>
                        </a:rPr>
                        <a:t>XGBoost</a:t>
                      </a:r>
                      <a:endParaRPr sz="1200" b="1" dirty="0">
                        <a:solidFill>
                          <a:srgbClr val="434343"/>
                        </a:solidFill>
                        <a:latin typeface="Ubuntu"/>
                        <a:ea typeface="Ubuntu"/>
                        <a:cs typeface="Ubuntu"/>
                        <a:sym typeface="Ubuntu"/>
                      </a:endParaRPr>
                    </a:p>
                  </a:txBody>
                  <a:tcPr marL="91425" marR="91425" marT="68575" marB="68575" anchor="ctr">
                    <a:lnL w="9525" cap="flat" cmpd="sng" algn="ctr">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extLst>
                  <a:ext uri="{0D108BD9-81ED-4DB2-BD59-A6C34878D82A}">
                    <a16:rowId xmlns:a16="http://schemas.microsoft.com/office/drawing/2014/main" val="10000"/>
                  </a:ext>
                </a:extLst>
              </a:tr>
              <a:tr h="375094">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AUC</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.79</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312E2F">
                          <a:alpha val="0"/>
                        </a:srgbClr>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1"/>
                  </a:ext>
                </a:extLst>
              </a:tr>
              <a:tr h="553716">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Precision</a:t>
                      </a:r>
                    </a:p>
                    <a:p>
                      <a:pPr marL="0" lvl="0" indent="0" algn="ctr" rtl="0">
                        <a:spcBef>
                          <a:spcPts val="0"/>
                        </a:spcBef>
                        <a:spcAft>
                          <a:spcPts val="0"/>
                        </a:spcAft>
                        <a:buNone/>
                      </a:pPr>
                      <a:r>
                        <a:rPr lang="en-US" sz="1100" b="1" dirty="0">
                          <a:solidFill>
                            <a:srgbClr val="434343"/>
                          </a:solidFill>
                          <a:latin typeface="Ubuntu"/>
                          <a:ea typeface="Ubuntu"/>
                          <a:cs typeface="Ubuntu"/>
                          <a:sym typeface="Ubuntu"/>
                        </a:rPr>
                        <a:t>‘Success’ Class</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.72</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0"/>
          <p:cNvSpPr txBox="1">
            <a:spLocks noGrp="1"/>
          </p:cNvSpPr>
          <p:nvPr>
            <p:ph type="title"/>
          </p:nvPr>
        </p:nvSpPr>
        <p:spPr>
          <a:xfrm>
            <a:off x="737850" y="534154"/>
            <a:ext cx="3571500" cy="10242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t>Feature Importance with XGBoost</a:t>
            </a:r>
            <a:endParaRPr dirty="0">
              <a:solidFill>
                <a:srgbClr val="434343"/>
              </a:solidFill>
            </a:endParaRPr>
          </a:p>
        </p:txBody>
      </p:sp>
      <p:sp>
        <p:nvSpPr>
          <p:cNvPr id="281" name="Google Shape;281;p40"/>
          <p:cNvSpPr txBox="1">
            <a:spLocks noGrp="1"/>
          </p:cNvSpPr>
          <p:nvPr>
            <p:ph type="subTitle" idx="1"/>
          </p:nvPr>
        </p:nvSpPr>
        <p:spPr>
          <a:xfrm>
            <a:off x="497941" y="1729224"/>
            <a:ext cx="3920055" cy="2806556"/>
          </a:xfrm>
          <a:prstGeom prst="rect">
            <a:avLst/>
          </a:prstGeom>
        </p:spPr>
        <p:txBody>
          <a:bodyPr spcFirstLastPara="1" wrap="square" lIns="91425" tIns="91425" rIns="91425" bIns="91425" anchor="t" anchorCtr="0">
            <a:noAutofit/>
          </a:bodyPr>
          <a:lstStyle/>
          <a:p>
            <a:pPr marL="285750" indent="-285750" algn="l">
              <a:buFont typeface="Courier New" panose="02070309020205020404" pitchFamily="49" charset="0"/>
              <a:buChar char="o"/>
            </a:pPr>
            <a:r>
              <a:rPr lang="en-US" dirty="0"/>
              <a:t>Having a high goal is detrimental</a:t>
            </a:r>
          </a:p>
          <a:p>
            <a:pPr marL="742950" lvl="1" indent="-285750" algn="l">
              <a:buFont typeface="Courier New" panose="02070309020205020404" pitchFamily="49" charset="0"/>
              <a:buChar char="o"/>
            </a:pPr>
            <a:r>
              <a:rPr lang="en-US" dirty="0"/>
              <a:t>Setting a low goal has a positive impact</a:t>
            </a:r>
          </a:p>
          <a:p>
            <a:pPr marL="285750" indent="-285750" algn="l">
              <a:buFont typeface="Courier New" panose="02070309020205020404" pitchFamily="49" charset="0"/>
              <a:buChar char="o"/>
            </a:pPr>
            <a:r>
              <a:rPr lang="en-US" dirty="0"/>
              <a:t>Being featured as a Staff Pick has a high degree of positive impact</a:t>
            </a:r>
          </a:p>
          <a:p>
            <a:pPr marL="285750" indent="-285750" algn="l">
              <a:buFont typeface="Courier New" panose="02070309020205020404" pitchFamily="49" charset="0"/>
              <a:buChar char="o"/>
            </a:pPr>
            <a:r>
              <a:rPr lang="en-US" dirty="0"/>
              <a:t>Campaign length hovers around 30 days</a:t>
            </a:r>
          </a:p>
          <a:p>
            <a:pPr marL="285750" indent="-285750" algn="l">
              <a:buFont typeface="Courier New" panose="02070309020205020404" pitchFamily="49" charset="0"/>
              <a:buChar char="o"/>
            </a:pPr>
            <a:r>
              <a:rPr lang="en-US" dirty="0"/>
              <a:t>Design and Games are hotter categories</a:t>
            </a:r>
          </a:p>
          <a:p>
            <a:pPr marL="742950" lvl="1" indent="-285750" algn="l">
              <a:buFont typeface="Courier New" panose="02070309020205020404" pitchFamily="49" charset="0"/>
              <a:buChar char="o"/>
            </a:pPr>
            <a:r>
              <a:rPr lang="en-US" dirty="0"/>
              <a:t>Journalism and Crafts are less so.</a:t>
            </a:r>
          </a:p>
        </p:txBody>
      </p:sp>
      <p:cxnSp>
        <p:nvCxnSpPr>
          <p:cNvPr id="282" name="Google Shape;282;p40"/>
          <p:cNvCxnSpPr/>
          <p:nvPr/>
        </p:nvCxnSpPr>
        <p:spPr>
          <a:xfrm>
            <a:off x="2203050" y="1597475"/>
            <a:ext cx="676200" cy="0"/>
          </a:xfrm>
          <a:prstGeom prst="straightConnector1">
            <a:avLst/>
          </a:prstGeom>
          <a:noFill/>
          <a:ln w="76200" cap="flat" cmpd="sng">
            <a:solidFill>
              <a:srgbClr val="1AC865"/>
            </a:solidFill>
            <a:prstDash val="solid"/>
            <a:round/>
            <a:headEnd type="none" w="med" len="med"/>
            <a:tailEnd type="none" w="med" len="med"/>
          </a:ln>
        </p:spPr>
      </p:cxnSp>
      <p:pic>
        <p:nvPicPr>
          <p:cNvPr id="12" name="Picture 11">
            <a:extLst>
              <a:ext uri="{FF2B5EF4-FFF2-40B4-BE49-F238E27FC236}">
                <a16:creationId xmlns:a16="http://schemas.microsoft.com/office/drawing/2014/main" id="{9037BB5E-E811-E24E-83E5-AFCE2D83A81F}"/>
              </a:ext>
            </a:extLst>
          </p:cNvPr>
          <p:cNvPicPr>
            <a:picLocks noChangeAspect="1"/>
          </p:cNvPicPr>
          <p:nvPr/>
        </p:nvPicPr>
        <p:blipFill rotWithShape="1">
          <a:blip r:embed="rId3"/>
          <a:srcRect l="2664"/>
          <a:stretch/>
        </p:blipFill>
        <p:spPr>
          <a:xfrm>
            <a:off x="4524868" y="402935"/>
            <a:ext cx="4465127" cy="4201111"/>
          </a:xfrm>
          <a:prstGeom prst="rect">
            <a:avLst/>
          </a:prstGeom>
          <a:ln>
            <a:noFill/>
          </a:ln>
        </p:spPr>
      </p:pic>
      <p:sp>
        <p:nvSpPr>
          <p:cNvPr id="13" name="Rectangle 12">
            <a:extLst>
              <a:ext uri="{FF2B5EF4-FFF2-40B4-BE49-F238E27FC236}">
                <a16:creationId xmlns:a16="http://schemas.microsoft.com/office/drawing/2014/main" id="{C0B8F93E-C6FD-5D4E-A250-D481B38A8315}"/>
              </a:ext>
            </a:extLst>
          </p:cNvPr>
          <p:cNvSpPr/>
          <p:nvPr/>
        </p:nvSpPr>
        <p:spPr>
          <a:xfrm>
            <a:off x="391068" y="4375956"/>
            <a:ext cx="2488182" cy="276999"/>
          </a:xfrm>
          <a:prstGeom prst="rect">
            <a:avLst/>
          </a:prstGeom>
        </p:spPr>
        <p:txBody>
          <a:bodyPr wrap="none">
            <a:spAutoFit/>
          </a:bodyPr>
          <a:lstStyle/>
          <a:p>
            <a:r>
              <a:rPr lang="en-US" sz="1200" dirty="0">
                <a:solidFill>
                  <a:schemeClr val="bg2"/>
                </a:solidFill>
                <a:hlinkClick r:id="rId4">
                  <a:extLst>
                    <a:ext uri="{A12FA001-AC4F-418D-AE19-62706E023703}">
                      <ahyp:hlinkClr xmlns:ahyp="http://schemas.microsoft.com/office/drawing/2018/hyperlinkcolor" val="tx"/>
                    </a:ext>
                  </a:extLst>
                </a:hlinkClick>
              </a:rPr>
              <a:t>https://github.com/slundberg/shap</a:t>
            </a:r>
            <a:endParaRPr lang="en-US" sz="1200" dirty="0">
              <a:solidFill>
                <a:schemeClr val="bg2"/>
              </a:solidFill>
            </a:endParaRPr>
          </a:p>
        </p:txBody>
      </p:sp>
    </p:spTree>
    <p:extLst>
      <p:ext uri="{BB962C8B-B14F-4D97-AF65-F5344CB8AC3E}">
        <p14:creationId xmlns:p14="http://schemas.microsoft.com/office/powerpoint/2010/main" val="428073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30" name="Google Shape;280;p40">
            <a:extLst>
              <a:ext uri="{FF2B5EF4-FFF2-40B4-BE49-F238E27FC236}">
                <a16:creationId xmlns:a16="http://schemas.microsoft.com/office/drawing/2014/main" id="{AFF1F794-AA77-E444-9D99-E0AB6ED8A6DF}"/>
              </a:ext>
            </a:extLst>
          </p:cNvPr>
          <p:cNvSpPr txBox="1">
            <a:spLocks noGrp="1"/>
          </p:cNvSpPr>
          <p:nvPr>
            <p:ph type="title"/>
          </p:nvPr>
        </p:nvSpPr>
        <p:spPr>
          <a:xfrm>
            <a:off x="5340463" y="461101"/>
            <a:ext cx="3704146" cy="48957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dirty="0"/>
              <a:t>Deploying the Flask App</a:t>
            </a:r>
            <a:endParaRPr dirty="0">
              <a:solidFill>
                <a:srgbClr val="434343"/>
              </a:solidFill>
            </a:endParaRPr>
          </a:p>
        </p:txBody>
      </p:sp>
      <p:pic>
        <p:nvPicPr>
          <p:cNvPr id="21" name="Picture 20">
            <a:extLst>
              <a:ext uri="{FF2B5EF4-FFF2-40B4-BE49-F238E27FC236}">
                <a16:creationId xmlns:a16="http://schemas.microsoft.com/office/drawing/2014/main" id="{D135530E-55AB-6E4B-A238-2CD9157144FC}"/>
              </a:ext>
            </a:extLst>
          </p:cNvPr>
          <p:cNvPicPr>
            <a:picLocks noChangeAspect="1"/>
          </p:cNvPicPr>
          <p:nvPr/>
        </p:nvPicPr>
        <p:blipFill>
          <a:blip r:embed="rId5"/>
          <a:stretch>
            <a:fillRect/>
          </a:stretch>
        </p:blipFill>
        <p:spPr>
          <a:xfrm>
            <a:off x="220478" y="157779"/>
            <a:ext cx="5119985" cy="2413971"/>
          </a:xfrm>
          <a:prstGeom prst="rect">
            <a:avLst/>
          </a:prstGeom>
        </p:spPr>
      </p:pic>
      <p:pic>
        <p:nvPicPr>
          <p:cNvPr id="22" name="kickstarter_app_demo.mov">
            <a:hlinkClick r:id="" action="ppaction://media"/>
            <a:extLst>
              <a:ext uri="{FF2B5EF4-FFF2-40B4-BE49-F238E27FC236}">
                <a16:creationId xmlns:a16="http://schemas.microsoft.com/office/drawing/2014/main" id="{77290D5A-9331-124E-B40C-DCA04E1481E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566160" y="1463678"/>
            <a:ext cx="5357362" cy="33483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053"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2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1" name="Google Shape;281;p40"/>
          <p:cNvSpPr txBox="1">
            <a:spLocks noGrp="1"/>
          </p:cNvSpPr>
          <p:nvPr>
            <p:ph type="subTitle" idx="1"/>
          </p:nvPr>
        </p:nvSpPr>
        <p:spPr>
          <a:xfrm>
            <a:off x="221988" y="1017840"/>
            <a:ext cx="4590042" cy="3917215"/>
          </a:xfrm>
          <a:prstGeom prst="rect">
            <a:avLst/>
          </a:prstGeom>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Courier New" panose="02070309020205020404" pitchFamily="49" charset="0"/>
              <a:buChar char="o"/>
            </a:pPr>
            <a:r>
              <a:rPr lang="en-US" sz="1600" dirty="0"/>
              <a:t>Set a small goal in USD that fits the scope of the campaign</a:t>
            </a:r>
          </a:p>
          <a:p>
            <a:pPr marL="285750" lvl="0" indent="-285750" algn="just" rtl="0">
              <a:lnSpc>
                <a:spcPct val="150000"/>
              </a:lnSpc>
              <a:spcBef>
                <a:spcPts val="0"/>
              </a:spcBef>
              <a:spcAft>
                <a:spcPts val="0"/>
              </a:spcAft>
              <a:buFont typeface="Courier New" panose="02070309020205020404" pitchFamily="49" charset="0"/>
              <a:buChar char="o"/>
            </a:pPr>
            <a:r>
              <a:rPr lang="en-US" sz="1600" dirty="0"/>
              <a:t>Don’t stretch the campaign past 30 days</a:t>
            </a:r>
          </a:p>
          <a:p>
            <a:pPr marL="285750" lvl="0" indent="-285750" algn="just" rtl="0">
              <a:lnSpc>
                <a:spcPct val="150000"/>
              </a:lnSpc>
              <a:spcBef>
                <a:spcPts val="0"/>
              </a:spcBef>
              <a:spcAft>
                <a:spcPts val="0"/>
              </a:spcAft>
              <a:buFont typeface="Courier New" panose="02070309020205020404" pitchFamily="49" charset="0"/>
              <a:buChar char="o"/>
            </a:pPr>
            <a:r>
              <a:rPr lang="en-US" sz="1600" dirty="0"/>
              <a:t>Consider the category carefully:</a:t>
            </a:r>
          </a:p>
          <a:p>
            <a:pPr marL="742950" lvl="1" indent="-285750" algn="just">
              <a:lnSpc>
                <a:spcPct val="150000"/>
              </a:lnSpc>
              <a:buFont typeface="Courier New" panose="02070309020205020404" pitchFamily="49" charset="0"/>
              <a:buChar char="o"/>
            </a:pPr>
            <a:r>
              <a:rPr lang="en-US" sz="1600" dirty="0">
                <a:solidFill>
                  <a:srgbClr val="999999"/>
                </a:solidFill>
              </a:rPr>
              <a:t>Games and Design are more popular</a:t>
            </a:r>
          </a:p>
          <a:p>
            <a:pPr marL="742950" lvl="1" indent="-285750" algn="just">
              <a:lnSpc>
                <a:spcPct val="150000"/>
              </a:lnSpc>
              <a:buFont typeface="Courier New" panose="02070309020205020404" pitchFamily="49" charset="0"/>
              <a:buChar char="o"/>
            </a:pPr>
            <a:r>
              <a:rPr lang="en-US" sz="1600" dirty="0"/>
              <a:t>Journalism and Crafts less so</a:t>
            </a:r>
          </a:p>
          <a:p>
            <a:pPr marL="742950" lvl="1" indent="-285750" algn="just">
              <a:lnSpc>
                <a:spcPct val="150000"/>
              </a:lnSpc>
              <a:buFont typeface="Courier New" panose="02070309020205020404" pitchFamily="49" charset="0"/>
              <a:buChar char="o"/>
            </a:pPr>
            <a:endParaRPr sz="1600" dirty="0">
              <a:solidFill>
                <a:srgbClr val="999999"/>
              </a:solidFill>
            </a:endParaRPr>
          </a:p>
        </p:txBody>
      </p:sp>
      <p:cxnSp>
        <p:nvCxnSpPr>
          <p:cNvPr id="282" name="Google Shape;282;p40"/>
          <p:cNvCxnSpPr/>
          <p:nvPr/>
        </p:nvCxnSpPr>
        <p:spPr>
          <a:xfrm>
            <a:off x="2203050" y="968825"/>
            <a:ext cx="676200" cy="0"/>
          </a:xfrm>
          <a:prstGeom prst="straightConnector1">
            <a:avLst/>
          </a:prstGeom>
          <a:noFill/>
          <a:ln w="76200" cap="flat" cmpd="sng">
            <a:solidFill>
              <a:srgbClr val="1AC865"/>
            </a:solidFill>
            <a:prstDash val="solid"/>
            <a:round/>
            <a:headEnd type="none" w="med" len="med"/>
            <a:tailEnd type="none" w="med" len="med"/>
          </a:ln>
        </p:spPr>
      </p:cxnSp>
      <p:sp>
        <p:nvSpPr>
          <p:cNvPr id="5" name="Title 4">
            <a:extLst>
              <a:ext uri="{FF2B5EF4-FFF2-40B4-BE49-F238E27FC236}">
                <a16:creationId xmlns:a16="http://schemas.microsoft.com/office/drawing/2014/main" id="{C0250E76-56D2-0644-8983-A8A83CE6A210}"/>
              </a:ext>
            </a:extLst>
          </p:cNvPr>
          <p:cNvSpPr>
            <a:spLocks noGrp="1"/>
          </p:cNvSpPr>
          <p:nvPr>
            <p:ph type="title"/>
          </p:nvPr>
        </p:nvSpPr>
        <p:spPr>
          <a:xfrm>
            <a:off x="221988" y="208426"/>
            <a:ext cx="4670052" cy="578100"/>
          </a:xfrm>
        </p:spPr>
        <p:txBody>
          <a:bodyPr/>
          <a:lstStyle/>
          <a:p>
            <a:r>
              <a:rPr lang="en-US" dirty="0"/>
              <a:t>Recommendations</a:t>
            </a:r>
          </a:p>
        </p:txBody>
      </p:sp>
      <p:pic>
        <p:nvPicPr>
          <p:cNvPr id="7" name="Picture 6">
            <a:extLst>
              <a:ext uri="{FF2B5EF4-FFF2-40B4-BE49-F238E27FC236}">
                <a16:creationId xmlns:a16="http://schemas.microsoft.com/office/drawing/2014/main" id="{EE5827FD-9253-8949-BF7D-E2E72FD1874B}"/>
              </a:ext>
            </a:extLst>
          </p:cNvPr>
          <p:cNvPicPr>
            <a:picLocks noChangeAspect="1"/>
          </p:cNvPicPr>
          <p:nvPr/>
        </p:nvPicPr>
        <p:blipFill>
          <a:blip r:embed="rId3"/>
          <a:stretch>
            <a:fillRect/>
          </a:stretch>
        </p:blipFill>
        <p:spPr>
          <a:xfrm>
            <a:off x="5687929" y="102870"/>
            <a:ext cx="3234083" cy="4937752"/>
          </a:xfrm>
          <a:prstGeom prst="rect">
            <a:avLst/>
          </a:prstGeom>
        </p:spPr>
      </p:pic>
      <p:sp>
        <p:nvSpPr>
          <p:cNvPr id="14" name="Frame 13">
            <a:extLst>
              <a:ext uri="{FF2B5EF4-FFF2-40B4-BE49-F238E27FC236}">
                <a16:creationId xmlns:a16="http://schemas.microsoft.com/office/drawing/2014/main" id="{29937AD4-B35D-4643-9CCE-00B6B66371E7}"/>
              </a:ext>
            </a:extLst>
          </p:cNvPr>
          <p:cNvSpPr/>
          <p:nvPr/>
        </p:nvSpPr>
        <p:spPr>
          <a:xfrm>
            <a:off x="5609119" y="4080206"/>
            <a:ext cx="3391702" cy="1063293"/>
          </a:xfrm>
          <a:prstGeom prst="frame">
            <a:avLst/>
          </a:prstGeom>
          <a:solidFill>
            <a:schemeClr val="accent3">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theme/theme1.xml><?xml version="1.0" encoding="utf-8"?>
<a:theme xmlns:a="http://schemas.openxmlformats.org/drawingml/2006/main" name="Minimal Charm">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1838</TotalTime>
  <Words>499</Words>
  <Application>Microsoft Macintosh PowerPoint</Application>
  <PresentationFormat>On-screen Show (16:9)</PresentationFormat>
  <Paragraphs>87</Paragraphs>
  <Slides>11</Slides>
  <Notes>11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Ubuntu Light</vt:lpstr>
      <vt:lpstr>Arial</vt:lpstr>
      <vt:lpstr>Courier New</vt:lpstr>
      <vt:lpstr>Baruta Black</vt:lpstr>
      <vt:lpstr>Arvo</vt:lpstr>
      <vt:lpstr>Bodoni</vt:lpstr>
      <vt:lpstr>Ubuntu</vt:lpstr>
      <vt:lpstr>Minimal Charm</vt:lpstr>
      <vt:lpstr>Kickstarter</vt:lpstr>
      <vt:lpstr>   How does Kickstarter work?</vt:lpstr>
      <vt:lpstr>Data Analysis Pipeline</vt:lpstr>
      <vt:lpstr>What kind of information can be used to predict campaign outcome?</vt:lpstr>
      <vt:lpstr>Model Evaluation</vt:lpstr>
      <vt:lpstr>Top Model Performance on Test Data</vt:lpstr>
      <vt:lpstr>Feature Importance with XGBoost</vt:lpstr>
      <vt:lpstr>Deploying the Flask App</vt:lpstr>
      <vt:lpstr>Recommendations</vt:lpstr>
      <vt:lpstr>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Kickstarter</dc:title>
  <cp:lastModifiedBy>Natasha Borders</cp:lastModifiedBy>
  <cp:revision>49</cp:revision>
  <dcterms:modified xsi:type="dcterms:W3CDTF">2019-05-08T05:06:55Z</dcterms:modified>
</cp:coreProperties>
</file>